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notesSlides/notesSlide9.xml" ContentType="application/vnd.openxmlformats-officedocument.presentationml.notesSl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82" r:id="rId6"/>
    <p:sldMasterId id="2147483773" r:id="rId7"/>
    <p:sldMasterId id="2147483860" r:id="rId8"/>
    <p:sldMasterId id="2147483874" r:id="rId9"/>
    <p:sldMasterId id="2147483886" r:id="rId10"/>
  </p:sldMasterIdLst>
  <p:notesMasterIdLst>
    <p:notesMasterId r:id="rId37"/>
  </p:notesMasterIdLst>
  <p:sldIdLst>
    <p:sldId id="321" r:id="rId11"/>
    <p:sldId id="258" r:id="rId12"/>
    <p:sldId id="317" r:id="rId13"/>
    <p:sldId id="325" r:id="rId14"/>
    <p:sldId id="306" r:id="rId15"/>
    <p:sldId id="314" r:id="rId16"/>
    <p:sldId id="259" r:id="rId17"/>
    <p:sldId id="286" r:id="rId18"/>
    <p:sldId id="263" r:id="rId19"/>
    <p:sldId id="264" r:id="rId20"/>
    <p:sldId id="260" r:id="rId21"/>
    <p:sldId id="279" r:id="rId22"/>
    <p:sldId id="320" r:id="rId23"/>
    <p:sldId id="268" r:id="rId24"/>
    <p:sldId id="270" r:id="rId25"/>
    <p:sldId id="271" r:id="rId26"/>
    <p:sldId id="273" r:id="rId27"/>
    <p:sldId id="319" r:id="rId28"/>
    <p:sldId id="274" r:id="rId29"/>
    <p:sldId id="285" r:id="rId30"/>
    <p:sldId id="282" r:id="rId31"/>
    <p:sldId id="281" r:id="rId32"/>
    <p:sldId id="283" r:id="rId33"/>
    <p:sldId id="308" r:id="rId34"/>
    <p:sldId id="322" r:id="rId35"/>
    <p:sldId id="324" r:id="rId36"/>
  </p:sldIdLst>
  <p:sldSz cx="9144000" cy="5143500" type="screen16x9"/>
  <p:notesSz cx="6669088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9">
          <p15:clr>
            <a:srgbClr val="A4A3A4"/>
          </p15:clr>
        </p15:guide>
        <p15:guide id="2" pos="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C0504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697"/>
    <a:srgbClr val="83C55B"/>
    <a:srgbClr val="0070C0"/>
    <a:srgbClr val="000000"/>
    <a:srgbClr val="D0E6CF"/>
    <a:srgbClr val="0096C8"/>
    <a:srgbClr val="0092D4"/>
    <a:srgbClr val="00A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8" autoAdjust="0"/>
    <p:restoredTop sz="69833" autoAdjust="0"/>
  </p:normalViewPr>
  <p:slideViewPr>
    <p:cSldViewPr snapToGrid="0" showGuides="1">
      <p:cViewPr varScale="1">
        <p:scale>
          <a:sx n="96" d="100"/>
          <a:sy n="96" d="100"/>
        </p:scale>
        <p:origin x="558" y="72"/>
      </p:cViewPr>
      <p:guideLst>
        <p:guide orient="horz" pos="2749"/>
        <p:guide pos="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8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viewProps" Target="viewProp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customXml" Target="../customXml/item5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2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2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r">
              <a:defRPr sz="1200"/>
            </a:lvl1pPr>
          </a:lstStyle>
          <a:p>
            <a:fld id="{CFE5F691-4DA6-4E7E-88E0-0B0E5F6DDD4C}" type="datetimeFigureOut">
              <a:rPr lang="sv-SE" smtClean="0"/>
              <a:t>2022-12-20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18" tIns="45359" rIns="90718" bIns="45359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0718" tIns="45359" rIns="90718" bIns="45359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2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2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r">
              <a:defRPr sz="1200"/>
            </a:lvl1pPr>
          </a:lstStyle>
          <a:p>
            <a:fld id="{FB0CB7F7-2DE7-442F-B621-87F2D8E04F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574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6489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8288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dirty="0" smtClean="0"/>
              <a:t>Är</a:t>
            </a:r>
            <a:r>
              <a:rPr lang="sv-SE" b="0" baseline="0" dirty="0" smtClean="0"/>
              <a:t> det inte m</a:t>
            </a:r>
            <a:r>
              <a:rPr lang="sv-SE" baseline="0" dirty="0" smtClean="0"/>
              <a:t>öjligt med eget rum ska patien</a:t>
            </a:r>
            <a:r>
              <a:rPr lang="sv-SE" dirty="0" smtClean="0"/>
              <a:t>ten ligga/hålla med minst 2 meter till nästa säng/person, med avskärmning emellan. </a:t>
            </a:r>
          </a:p>
          <a:p>
            <a:endParaRPr lang="sv-S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Patienten förses med engångsnäsduk att hosta och nysa i</a:t>
            </a:r>
            <a:r>
              <a:rPr lang="sv-SE" baseline="0" dirty="0" smtClean="0"/>
              <a:t> </a:t>
            </a:r>
            <a:r>
              <a:rPr lang="sv-SE" dirty="0" smtClean="0"/>
              <a:t>och instrueras att använda handdesinfektion.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1" dirty="0" smtClean="0"/>
          </a:p>
          <a:p>
            <a:r>
              <a:rPr lang="sv-SE" dirty="0" smtClean="0"/>
              <a:t>På</a:t>
            </a:r>
            <a:r>
              <a:rPr lang="sv-SE" baseline="0" dirty="0" smtClean="0"/>
              <a:t> övervakningsplats tex. </a:t>
            </a:r>
            <a:r>
              <a:rPr lang="sv-SE" baseline="0" dirty="0" err="1" smtClean="0"/>
              <a:t>postop</a:t>
            </a:r>
            <a:r>
              <a:rPr lang="sv-SE" baseline="0" dirty="0" smtClean="0"/>
              <a:t>, akuten om känd diagnos . </a:t>
            </a:r>
            <a:r>
              <a:rPr lang="sv-SE" dirty="0" smtClean="0"/>
              <a:t>Patienten ska inte lämna sängen utan vårdpersonal. Vårdtid bör då minimeras och ej överstiga några timmar (exkluderat IVA med intuberad patient). </a:t>
            </a:r>
          </a:p>
          <a:p>
            <a:endParaRPr lang="sv-SE" b="1" dirty="0" smtClean="0"/>
          </a:p>
          <a:p>
            <a:r>
              <a:rPr lang="sv-SE" dirty="0" smtClean="0"/>
              <a:t>Undvik att ta i handtag och ledstänger för att undvika kontaminering av dina händer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4768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8288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Alltid överrapportering av misstanke eller verifierad smitta till övertagande enhet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0852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8288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smtClean="0"/>
              <a:t>Som skydd mot droppsmitta:</a:t>
            </a:r>
            <a:r>
              <a:rPr lang="sv-SE" b="1" baseline="0" dirty="0" smtClean="0"/>
              <a:t> </a:t>
            </a:r>
          </a:p>
          <a:p>
            <a:r>
              <a:rPr lang="sv-SE" b="0" dirty="0" smtClean="0"/>
              <a:t>Använd munskydd och visir el. skyddsglasögon</a:t>
            </a:r>
          </a:p>
          <a:p>
            <a:r>
              <a:rPr lang="sv-SE" b="0" dirty="0" smtClean="0"/>
              <a:t>alt andningsskydd</a:t>
            </a:r>
            <a:r>
              <a:rPr lang="sv-SE" b="0" baseline="0" dirty="0" smtClean="0"/>
              <a:t> och visir el. skyddsglasögon</a:t>
            </a:r>
          </a:p>
          <a:p>
            <a:endParaRPr lang="sv-SE" b="1" baseline="0" dirty="0" smtClean="0"/>
          </a:p>
          <a:p>
            <a:r>
              <a:rPr lang="sv-SE" b="1" baseline="0" dirty="0" smtClean="0"/>
              <a:t>Vaccin: </a:t>
            </a:r>
            <a:r>
              <a:rPr lang="sv-SE" b="0" baseline="0" dirty="0" smtClean="0"/>
              <a:t>4-komponent (2 A- stammar och 2 B-stammar), innebär bredare skydd. Ju fler som vaccinerar sig desto större skydd (flockimmunitet), skydd för mig själv och skydd för smittspridning till kollegor och patienter.</a:t>
            </a:r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9629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8288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Heltäckande</a:t>
            </a:r>
            <a:r>
              <a:rPr lang="sv-SE" baseline="0" dirty="0" smtClean="0"/>
              <a:t> visir kan användas (i icke aerosolmoment) istället för munskydd och visir, med viss risk att droppar kan fara bakom visiret beroende på kroppsställning tex. man böjer sig ner.</a:t>
            </a:r>
          </a:p>
          <a:p>
            <a:endParaRPr lang="sv-SE" baseline="0" dirty="0" smtClean="0"/>
          </a:p>
          <a:p>
            <a:r>
              <a:rPr lang="sv-SE" baseline="0" dirty="0" smtClean="0"/>
              <a:t>Andningsskydd med ventil skyddar bäraren av omgivningsluften men skyddar inte patienten mot bärarens utandningsluft. Täckt ventil har ett bättre skydd för patienten än den utan.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8594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8288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Här instruerar vi </a:t>
            </a:r>
            <a:r>
              <a:rPr lang="sv-SE" i="1" dirty="0" smtClean="0"/>
              <a:t>HUR </a:t>
            </a:r>
            <a:r>
              <a:rPr lang="sv-SE" dirty="0" smtClean="0"/>
              <a:t>ett andnings- och munskydd</a:t>
            </a:r>
            <a:r>
              <a:rPr lang="sv-SE" baseline="0" dirty="0" smtClean="0"/>
              <a:t> tas på och avlägsnas</a:t>
            </a:r>
          </a:p>
          <a:p>
            <a:r>
              <a:rPr lang="sv-SE" baseline="0" dirty="0" smtClean="0"/>
              <a:t>OBS nämn handdesinfektionen</a:t>
            </a:r>
          </a:p>
          <a:p>
            <a:endParaRPr lang="sv-SE" dirty="0" smtClean="0"/>
          </a:p>
          <a:p>
            <a:r>
              <a:rPr lang="sv-SE" b="1" dirty="0" smtClean="0"/>
              <a:t>Täthetstest –</a:t>
            </a:r>
            <a:r>
              <a:rPr lang="sv-SE" dirty="0" smtClean="0"/>
              <a:t> håll händerna kupade över andningsskyddet och</a:t>
            </a:r>
            <a:r>
              <a:rPr lang="sv-SE" baseline="0" dirty="0" smtClean="0"/>
              <a:t> andas in, det ska kännas ett ordentligt motstånd annars har man läckage</a:t>
            </a:r>
          </a:p>
          <a:p>
            <a:r>
              <a:rPr lang="sv-SE" b="1" baseline="0" dirty="0" smtClean="0"/>
              <a:t>OBS! </a:t>
            </a:r>
            <a:r>
              <a:rPr lang="sv-SE" baseline="0" dirty="0" smtClean="0"/>
              <a:t>för skäggväxt, eller hår som är </a:t>
            </a:r>
            <a:r>
              <a:rPr lang="sv-SE" baseline="0" dirty="0" err="1" smtClean="0"/>
              <a:t>ivägen</a:t>
            </a:r>
            <a:r>
              <a:rPr lang="sv-SE" baseline="0" dirty="0" smtClean="0"/>
              <a:t> och förhindrar tätheten som minskar med ca.5-15%.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3169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8288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Här demonstrerar</a:t>
            </a:r>
            <a:r>
              <a:rPr lang="sv-SE" baseline="0" dirty="0" smtClean="0"/>
              <a:t> vi avtagningen, kastar och desinficerar (fiktivt)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337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8288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desinfektion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5115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8288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1:a hand: att de med konstaterad A virus vårdas tillsammans och de med B virus</a:t>
            </a:r>
            <a:r>
              <a:rPr lang="sv-SE" baseline="0" dirty="0" smtClean="0"/>
              <a:t> tillsammans. Sista hand att man blandar patienter med dessa virusgrupper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7812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8288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4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2059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8288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6788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8288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 och B: </a:t>
            </a:r>
            <a:r>
              <a:rPr lang="sv-SE" baseline="0" dirty="0" smtClean="0"/>
              <a:t>A= säsongsinfluensa. </a:t>
            </a:r>
          </a:p>
          <a:p>
            <a:r>
              <a:rPr lang="sv-SE" baseline="0" dirty="0" smtClean="0"/>
              <a:t>C:          Mildare, sällan diagnosticerad</a:t>
            </a:r>
          </a:p>
          <a:p>
            <a:r>
              <a:rPr lang="sv-SE" baseline="0" dirty="0" smtClean="0"/>
              <a:t>D:          Har inte påvisats hos människa</a:t>
            </a:r>
          </a:p>
          <a:p>
            <a:endParaRPr lang="sv-SE" baseline="0" dirty="0" smtClean="0"/>
          </a:p>
          <a:p>
            <a:endParaRPr lang="sv-SE" baseline="0" dirty="0" smtClean="0"/>
          </a:p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 </a:t>
            </a:r>
            <a:r>
              <a:rPr lang="sv-SE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aerosolsmitta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krävs mindre virusmängd jämfört med de andra smittvägarna eftersom aerosoler lättare nå nedre luftvägarna. </a:t>
            </a:r>
            <a:r>
              <a:rPr lang="sv-SE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Torr luft 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gynnar spridning via aerosol eftersom kall luft innehåller mindre fuktighet än varm och då kan partiklarna stanna i luften längre innan de faller till marken. Därför sprids influensa i Sverige (och övriga tempererade länder) huvudsakligen under den </a:t>
            </a:r>
            <a:r>
              <a:rPr lang="sv-SE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kalla årstiden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Vi är också mer inomhus tillsammans under vintern, vilket sannolikt bidrar till smittspridningen.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0206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8288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400" b="1" dirty="0"/>
              <a:t>Medicinteknisk utrustning </a:t>
            </a:r>
            <a:r>
              <a:rPr lang="sv-SE" sz="1400" b="0" dirty="0"/>
              <a:t>och hjälpmedel som varit inne i vårdrummet ska desinfekteras innan det tas ut ur rummet. Använd alkoholbaserat ytdesinfektionsmedel med tensid eller det medel som tillverkaren rekommenderar </a:t>
            </a:r>
          </a:p>
          <a:p>
            <a:endParaRPr lang="sv-SE" sz="1400" b="1" dirty="0"/>
          </a:p>
          <a:p>
            <a:pPr defTabSz="907176">
              <a:defRPr/>
            </a:pPr>
            <a:r>
              <a:rPr lang="sv-SE" sz="1400" b="1" dirty="0"/>
              <a:t>Flergångsmaterial </a:t>
            </a:r>
            <a:r>
              <a:rPr lang="sv-SE" sz="1400" b="0" dirty="0"/>
              <a:t>desinfekteras i spol-/ </a:t>
            </a:r>
            <a:r>
              <a:rPr lang="sv-SE" sz="1400" b="0" dirty="0" err="1"/>
              <a:t>diskdesinfektor</a:t>
            </a:r>
            <a:r>
              <a:rPr lang="sv-SE" sz="1400" b="0" dirty="0"/>
              <a:t> eller med alkoholbaserat ytdesinfektionsmedel med tensid. </a:t>
            </a:r>
          </a:p>
          <a:p>
            <a:endParaRPr lang="sv-SE" sz="14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2905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8288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2857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938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Pga.</a:t>
            </a:r>
            <a:r>
              <a:rPr lang="sv-SE" baseline="0" dirty="0" smtClean="0"/>
              <a:t> Pandemin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4584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baseline="0" dirty="0" smtClean="0"/>
              <a:t>Inkubationstid:</a:t>
            </a:r>
            <a:r>
              <a:rPr lang="sv-SE" baseline="0" dirty="0" smtClean="0"/>
              <a:t> för pandemisk influensa kan inkubationen vara några </a:t>
            </a:r>
            <a:r>
              <a:rPr lang="sv-SE" baseline="0" dirty="0" err="1" smtClean="0"/>
              <a:t>dgr</a:t>
            </a:r>
            <a:r>
              <a:rPr lang="sv-SE" baseline="0" dirty="0" smtClean="0"/>
              <a:t> längre. </a:t>
            </a:r>
          </a:p>
          <a:p>
            <a:endParaRPr lang="sv-S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Influensa är en av våra vanligaste dödsorsaker men det är svårt att mäta denna dödlighet. Det beror på att det är komplikationer till influensa och inte influensainfektionen i sig som de flesta dör av.</a:t>
            </a:r>
            <a:r>
              <a:rPr lang="sv-S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 kan också gå mycket snabbt från det man får symtom till man kanske avlider (några timmar).</a:t>
            </a:r>
            <a:endParaRPr lang="sv-SE" b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baseline="0" dirty="0" smtClean="0"/>
              <a:t>Vanliga komplikationer: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baseline="0" dirty="0" smtClean="0"/>
              <a:t>Vuxna: </a:t>
            </a:r>
            <a:r>
              <a:rPr lang="sv-SE" b="0" baseline="0" dirty="0" smtClean="0"/>
              <a:t>bihåleinflammation och luftrörsinflammation är </a:t>
            </a:r>
            <a:r>
              <a:rPr lang="sv-SE" b="1" baseline="0" dirty="0" smtClean="0"/>
              <a:t>Små barn: </a:t>
            </a:r>
            <a:r>
              <a:rPr lang="sv-SE" baseline="0" dirty="0" smtClean="0"/>
              <a:t>Öroninflammation och pseudokrupp vanlig komplikation</a:t>
            </a:r>
          </a:p>
          <a:p>
            <a:endParaRPr lang="sv-SE" baseline="0" dirty="0" smtClean="0"/>
          </a:p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478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Små barn och personer med nedsatt immunförsvar kan vara smittsamma under längre tid.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0507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5985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5598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7081" indent="-283493" defTabSz="75598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3970" indent="-226794" defTabSz="75598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7558" indent="-226794" defTabSz="75598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1147" indent="-226794" defTabSz="75598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94735" indent="-226794" defTabSz="75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8323" indent="-226794" defTabSz="75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1911" indent="-226794" defTabSz="75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5499" indent="-226794" defTabSz="75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E623A5D1-2252-4099-AEB0-10AE90DA3707}" type="slidenum">
              <a:rPr lang="sv-SE" altLang="sv-SE" sz="1000">
                <a:solidFill>
                  <a:srgbClr val="4F81BD"/>
                </a:solidFill>
              </a:rPr>
              <a:pPr>
                <a:spcBef>
                  <a:spcPct val="0"/>
                </a:spcBef>
              </a:pPr>
              <a:t>6</a:t>
            </a:fld>
            <a:endParaRPr lang="sv-SE" altLang="sv-SE" sz="1000">
              <a:solidFill>
                <a:srgbClr val="4F81BD"/>
              </a:solidFill>
            </a:endParaRPr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779151" y="9431814"/>
            <a:ext cx="2889938" cy="49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900" tIns="0" rIns="1890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7090C2B7-22DA-4DE2-97A0-4C7DC9F8BB22}" type="slidenum">
              <a:rPr lang="sv-SE" altLang="sv-SE" sz="1000" i="1">
                <a:solidFill>
                  <a:srgbClr val="4F81BD"/>
                </a:solidFill>
              </a:rPr>
              <a:pPr algn="r">
                <a:spcBef>
                  <a:spcPct val="0"/>
                </a:spcBef>
              </a:pPr>
              <a:t>6</a:t>
            </a:fld>
            <a:endParaRPr lang="sv-SE" altLang="sv-SE" sz="1000" i="1">
              <a:solidFill>
                <a:srgbClr val="4F81BD"/>
              </a:solidFill>
            </a:endParaRPr>
          </a:p>
        </p:txBody>
      </p:sp>
      <p:sp>
        <p:nvSpPr>
          <p:cNvPr id="6656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400" y="744538"/>
            <a:ext cx="6618288" cy="3724275"/>
          </a:xfrm>
          <a:ln/>
        </p:spPr>
      </p:sp>
      <p:sp>
        <p:nvSpPr>
          <p:cNvPr id="66565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noFill/>
        </p:spPr>
        <p:txBody>
          <a:bodyPr lIns="90718" tIns="45359" rIns="90718" bIns="45359"/>
          <a:lstStyle/>
          <a:p>
            <a:pPr defTabSz="907176"/>
            <a:r>
              <a:rPr lang="sv-SE" altLang="sv-SE" dirty="0" smtClean="0"/>
              <a:t>Rengöring enl. gällande rekommendationer</a:t>
            </a:r>
          </a:p>
          <a:p>
            <a:pPr defTabSz="907176"/>
            <a:r>
              <a:rPr lang="sv-SE" altLang="sv-SE" dirty="0" smtClean="0"/>
              <a:t>Desinfektion av </a:t>
            </a:r>
            <a:r>
              <a:rPr lang="sv-SE" altLang="sv-SE" dirty="0" err="1" smtClean="0"/>
              <a:t>tagytor</a:t>
            </a:r>
            <a:r>
              <a:rPr lang="sv-SE" altLang="sv-SE" dirty="0" smtClean="0"/>
              <a:t> med </a:t>
            </a:r>
            <a:r>
              <a:rPr lang="sv-SE" altLang="sv-SE" dirty="0" err="1" smtClean="0"/>
              <a:t>ytdesinfektionsmedel</a:t>
            </a:r>
            <a:r>
              <a:rPr lang="sv-SE" altLang="sv-SE" dirty="0" smtClean="0"/>
              <a:t> med tensid</a:t>
            </a:r>
          </a:p>
        </p:txBody>
      </p:sp>
      <p:sp>
        <p:nvSpPr>
          <p:cNvPr id="66566" name="Platshållare för bildnummer 3"/>
          <p:cNvSpPr txBox="1">
            <a:spLocks noGrp="1"/>
          </p:cNvSpPr>
          <p:nvPr/>
        </p:nvSpPr>
        <p:spPr bwMode="auto">
          <a:xfrm>
            <a:off x="3777607" y="9430091"/>
            <a:ext cx="2889938" cy="49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8" tIns="45359" rIns="90718" bIns="45359" anchor="b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r"/>
            <a:fld id="{8CBEBAF3-946F-4EBB-A3F4-F170EF5751BB}" type="slidenum">
              <a:rPr lang="sv-SE" altLang="sv-SE" sz="1200">
                <a:solidFill>
                  <a:prstClr val="black"/>
                </a:solidFill>
                <a:latin typeface="Arial" charset="0"/>
              </a:rPr>
              <a:pPr algn="r"/>
              <a:t>6</a:t>
            </a:fld>
            <a:endParaRPr lang="sv-SE" altLang="sv-SE" sz="12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10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8288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096" indent="-170096">
              <a:buFont typeface="Arial" panose="020B0604020202020204" pitchFamily="34" charset="0"/>
              <a:buChar char="•"/>
            </a:pPr>
            <a:r>
              <a:rPr lang="sv-SE" b="1" dirty="0" smtClean="0"/>
              <a:t>Delta i influensautbildningen</a:t>
            </a:r>
          </a:p>
          <a:p>
            <a:pPr marL="170096" indent="-170096">
              <a:buFont typeface="Arial" panose="020B0604020202020204" pitchFamily="34" charset="0"/>
              <a:buChar char="•"/>
            </a:pPr>
            <a:r>
              <a:rPr lang="sv-SE" b="1" dirty="0" smtClean="0"/>
              <a:t>Vaccinera</a:t>
            </a:r>
            <a:r>
              <a:rPr lang="sv-SE" b="1" baseline="0" dirty="0" smtClean="0"/>
              <a:t> vårdpersonal på egna enheten samt patienter tillhörande riskgrupp.  Sjukhus: Vaccinera inneliggande patienter (riskgrupp).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6448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8288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Skall omgående hänvisas till enkelrum, gärna med egen toalett, och </a:t>
            </a:r>
            <a:r>
              <a:rPr lang="sv-SE" b="1" dirty="0" smtClean="0"/>
              <a:t>skall inte sitta i väntrum tillsammans med andra patienter. </a:t>
            </a:r>
            <a:r>
              <a:rPr lang="sv-SE" b="0" dirty="0" smtClean="0"/>
              <a:t>O</a:t>
            </a:r>
            <a:r>
              <a:rPr lang="sv-SE" dirty="0" smtClean="0"/>
              <a:t>m det inte är</a:t>
            </a:r>
            <a:r>
              <a:rPr lang="sv-SE" baseline="0" dirty="0" smtClean="0"/>
              <a:t> möjligt ska patien</a:t>
            </a:r>
            <a:r>
              <a:rPr lang="sv-SE" dirty="0" smtClean="0"/>
              <a:t>ten hålla</a:t>
            </a:r>
            <a:r>
              <a:rPr lang="sv-SE" baseline="0" dirty="0" smtClean="0"/>
              <a:t> avstånd </a:t>
            </a:r>
            <a:r>
              <a:rPr lang="sv-SE" dirty="0" smtClean="0"/>
              <a:t>minst 2 meter till nästa person, med avskärmning emellan. </a:t>
            </a:r>
          </a:p>
          <a:p>
            <a:endParaRPr lang="sv-S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Patienten förses med engångsnäsduk att hosta och nysa i</a:t>
            </a:r>
            <a:r>
              <a:rPr lang="sv-SE" baseline="0" dirty="0" smtClean="0"/>
              <a:t> </a:t>
            </a:r>
            <a:r>
              <a:rPr lang="sv-SE" dirty="0" smtClean="0"/>
              <a:t>och instrueras att använda handdesinfektion.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1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6473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8288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altLang="sv-SE" dirty="0" smtClean="0"/>
              <a:t>Framförallt FFP3 vid: </a:t>
            </a:r>
            <a:r>
              <a:rPr lang="sv-SE" dirty="0" smtClean="0"/>
              <a:t>Ex. inhalationsbehandling, bronkoskopi, sugning av luftvägar, intubation eller </a:t>
            </a:r>
            <a:r>
              <a:rPr lang="sv-SE" dirty="0" err="1" smtClean="0"/>
              <a:t>extubation</a:t>
            </a:r>
            <a:r>
              <a:rPr lang="sv-SE" dirty="0" smtClean="0"/>
              <a:t>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8736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 för 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12"/>
          <p:cNvSpPr txBox="1">
            <a:spLocks/>
          </p:cNvSpPr>
          <p:nvPr userDrawn="1"/>
        </p:nvSpPr>
        <p:spPr>
          <a:xfrm>
            <a:off x="1046759" y="1884387"/>
            <a:ext cx="3551646" cy="1027480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1400" b="1" kern="0" dirty="0" smtClean="0">
                <a:solidFill>
                  <a:srgbClr val="155697"/>
                </a:solidFill>
              </a:rPr>
              <a:t>Skapa ny sida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b="0" u="none" kern="0" dirty="0" smtClean="0"/>
              <a:t>I menyn </a:t>
            </a:r>
            <a:r>
              <a:rPr lang="sv-SE" sz="1200" b="1" u="none" kern="0" dirty="0" smtClean="0"/>
              <a:t>Start</a:t>
            </a:r>
            <a:r>
              <a:rPr lang="sv-SE" sz="1200" b="1" u="none" kern="0" baseline="0" dirty="0" smtClean="0"/>
              <a:t> </a:t>
            </a:r>
            <a:r>
              <a:rPr lang="sv-SE" sz="1200" b="0" u="none" kern="0" baseline="0" dirty="0" smtClean="0"/>
              <a:t>hittar du</a:t>
            </a:r>
            <a:r>
              <a:rPr lang="sv-SE" sz="1200" b="1" u="none" kern="0" baseline="0" dirty="0" smtClean="0"/>
              <a:t> </a:t>
            </a:r>
            <a:r>
              <a:rPr lang="sv-SE" sz="1200" b="0" i="1" u="none" kern="0" baseline="0" dirty="0" smtClean="0"/>
              <a:t>Ny bild</a:t>
            </a:r>
            <a:r>
              <a:rPr lang="sv-SE" sz="1200" b="0" u="none" kern="0" baseline="0" dirty="0" smtClean="0"/>
              <a:t>.</a:t>
            </a:r>
            <a:r>
              <a:rPr lang="sv-SE" sz="1200" b="0" u="none" kern="0" dirty="0" smtClean="0"/>
              <a:t> 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i="0" u="none" kern="0" dirty="0" smtClean="0"/>
              <a:t>Klicka på pilen</a:t>
            </a:r>
            <a:r>
              <a:rPr lang="sv-SE" sz="1200" i="0" u="none" kern="0" baseline="0" dirty="0" smtClean="0"/>
              <a:t> och välj den </a:t>
            </a:r>
            <a:r>
              <a:rPr lang="sv-SE" sz="1200" i="0" u="none" kern="0" baseline="0" dirty="0" err="1" smtClean="0"/>
              <a:t>sidmall</a:t>
            </a:r>
            <a:r>
              <a:rPr lang="sv-SE" sz="1200" i="0" u="none" kern="0" baseline="0" dirty="0" smtClean="0"/>
              <a:t> du behöver.</a:t>
            </a:r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pPr marL="228600" marR="0" indent="-22860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+mj-lt"/>
              <a:buAutoNum type="arabicPeriod"/>
              <a:tabLst/>
              <a:defRPr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/>
          </a:p>
          <a:p>
            <a:endParaRPr lang="sv-SE" sz="1400" kern="0" dirty="0" smtClean="0"/>
          </a:p>
        </p:txBody>
      </p:sp>
      <p:sp>
        <p:nvSpPr>
          <p:cNvPr id="5" name="Rubrik 8"/>
          <p:cNvSpPr txBox="1">
            <a:spLocks/>
          </p:cNvSpPr>
          <p:nvPr userDrawn="1"/>
        </p:nvSpPr>
        <p:spPr>
          <a:xfrm>
            <a:off x="1034250" y="581288"/>
            <a:ext cx="5619750" cy="465534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kern="0" dirty="0" smtClean="0"/>
              <a:t>Våra nya mallar</a:t>
            </a:r>
            <a:endParaRPr lang="sv-SE" kern="0" dirty="0"/>
          </a:p>
        </p:txBody>
      </p:sp>
      <p:grpSp>
        <p:nvGrpSpPr>
          <p:cNvPr id="17" name="Grupp 16"/>
          <p:cNvGrpSpPr/>
          <p:nvPr userDrawn="1"/>
        </p:nvGrpSpPr>
        <p:grpSpPr>
          <a:xfrm>
            <a:off x="1153326" y="2947015"/>
            <a:ext cx="1761936" cy="992330"/>
            <a:chOff x="1545535" y="1656085"/>
            <a:chExt cx="1990725" cy="1085850"/>
          </a:xfrm>
        </p:grpSpPr>
        <p:pic>
          <p:nvPicPr>
            <p:cNvPr id="6" name="Bildobjekt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535" y="1656085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Ellips 1"/>
            <p:cNvSpPr/>
            <p:nvPr userDrawn="1"/>
          </p:nvSpPr>
          <p:spPr bwMode="auto">
            <a:xfrm>
              <a:off x="2647464" y="2404704"/>
              <a:ext cx="152380" cy="152380"/>
            </a:xfrm>
            <a:prstGeom prst="ellips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9" name="Grupp 48"/>
          <p:cNvGrpSpPr/>
          <p:nvPr userDrawn="1"/>
        </p:nvGrpSpPr>
        <p:grpSpPr>
          <a:xfrm>
            <a:off x="4584348" y="2911865"/>
            <a:ext cx="1761936" cy="999291"/>
            <a:chOff x="1563890" y="3912629"/>
            <a:chExt cx="1990725" cy="1085850"/>
          </a:xfrm>
        </p:grpSpPr>
        <p:pic>
          <p:nvPicPr>
            <p:cNvPr id="30" name="Bildobjekt 2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890" y="3912629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Rektangel 43"/>
            <p:cNvSpPr/>
            <p:nvPr userDrawn="1"/>
          </p:nvSpPr>
          <p:spPr bwMode="auto">
            <a:xfrm>
              <a:off x="2802016" y="4183582"/>
              <a:ext cx="736413" cy="215328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 smtClean="0">
                <a:ln>
                  <a:noFill/>
                </a:ln>
                <a:noFill/>
                <a:effectLst/>
                <a:latin typeface="Arial" charset="0"/>
              </a:endParaRPr>
            </a:p>
          </p:txBody>
        </p:sp>
      </p:grpSp>
      <p:sp>
        <p:nvSpPr>
          <p:cNvPr id="15" name="Rektangel 14"/>
          <p:cNvSpPr/>
          <p:nvPr userDrawn="1"/>
        </p:nvSpPr>
        <p:spPr>
          <a:xfrm>
            <a:off x="4501299" y="1884384"/>
            <a:ext cx="4572000" cy="9130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sv-SE" sz="1400" b="1" kern="0" dirty="0" smtClean="0">
                <a:solidFill>
                  <a:srgbClr val="155697"/>
                </a:solidFill>
              </a:rPr>
              <a:t>Ändra mall på en befintlig sida</a:t>
            </a:r>
          </a:p>
          <a:p>
            <a:pPr marL="171450" indent="-171450">
              <a:spcBef>
                <a:spcPts val="160"/>
              </a:spcBef>
              <a:buFont typeface="Arial" panose="020B0604020202020204" pitchFamily="34" charset="0"/>
              <a:buChar char="•"/>
            </a:pPr>
            <a:r>
              <a:rPr lang="sv-SE" sz="1200" b="0" u="none" kern="0" dirty="0" smtClean="0"/>
              <a:t>Markera den sida i presentationen som du </a:t>
            </a:r>
            <a:br>
              <a:rPr lang="sv-SE" sz="1200" b="0" u="none" kern="0" dirty="0" smtClean="0"/>
            </a:br>
            <a:r>
              <a:rPr lang="sv-SE" sz="1200" b="0" u="none" kern="0" dirty="0" smtClean="0"/>
              <a:t>vill byta </a:t>
            </a:r>
            <a:r>
              <a:rPr lang="sv-SE" sz="1200" b="0" u="none" kern="0" dirty="0" err="1" smtClean="0"/>
              <a:t>sidmall</a:t>
            </a:r>
            <a:r>
              <a:rPr lang="sv-SE" sz="1200" b="0" u="none" kern="0" dirty="0" smtClean="0"/>
              <a:t> på. </a:t>
            </a:r>
          </a:p>
          <a:p>
            <a:pPr marL="171450" marR="0" indent="-17145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u="none" kern="0" dirty="0" smtClean="0"/>
              <a:t>Gå</a:t>
            </a:r>
            <a:r>
              <a:rPr lang="sv-SE" sz="1200" b="0" u="none" kern="0" baseline="0" dirty="0" smtClean="0"/>
              <a:t> upp till menyn </a:t>
            </a:r>
            <a:r>
              <a:rPr lang="sv-SE" sz="1200" b="1" u="none" kern="0" dirty="0" smtClean="0"/>
              <a:t>Start</a:t>
            </a:r>
            <a:r>
              <a:rPr lang="sv-SE" sz="1200" b="1" u="none" kern="0" baseline="0" dirty="0" smtClean="0"/>
              <a:t> </a:t>
            </a:r>
            <a:r>
              <a:rPr lang="sv-SE" sz="1200" b="0" u="none" kern="0" baseline="0" dirty="0" smtClean="0"/>
              <a:t>och välj</a:t>
            </a:r>
            <a:r>
              <a:rPr lang="sv-SE" sz="1200" b="1" u="none" kern="0" baseline="0" dirty="0" smtClean="0"/>
              <a:t> </a:t>
            </a:r>
            <a:r>
              <a:rPr lang="sv-SE" sz="1200" b="0" i="1" u="none" kern="0" baseline="0" dirty="0" smtClean="0"/>
              <a:t>Layout</a:t>
            </a:r>
            <a:r>
              <a:rPr lang="sv-SE" sz="1200" b="0" u="none" kern="0" baseline="0" dirty="0" smtClean="0"/>
              <a:t>.</a:t>
            </a:r>
            <a:r>
              <a:rPr lang="sv-SE" sz="1200" b="0" u="none" kern="0" dirty="0" smtClean="0"/>
              <a:t> </a:t>
            </a:r>
          </a:p>
        </p:txBody>
      </p:sp>
      <p:sp>
        <p:nvSpPr>
          <p:cNvPr id="11" name="Platshållare för text 12"/>
          <p:cNvSpPr txBox="1">
            <a:spLocks/>
          </p:cNvSpPr>
          <p:nvPr userDrawn="1"/>
        </p:nvSpPr>
        <p:spPr>
          <a:xfrm>
            <a:off x="1051667" y="1139024"/>
            <a:ext cx="6419585" cy="691441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ts val="160"/>
              </a:spcBef>
              <a:buNone/>
            </a:pPr>
            <a:r>
              <a:rPr lang="sv-SE" sz="1200" b="1" i="0" u="none" kern="0" baseline="0" dirty="0" smtClean="0"/>
              <a:t>Det finns två gemensamma powerpointmallar för organisationen, en blå och en vit. Du hittar båda i VIS. Avsändaren är Region Norrbotten, oavsett vilken division vi tillhör. Använd de befintliga sidmallarna (layout) så långt det är möjligt.</a:t>
            </a:r>
            <a:endParaRPr lang="sv-SE" sz="1400" i="0" u="none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85185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8467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13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Helbild med text ovanp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23" y="734616"/>
            <a:ext cx="3590925" cy="2065734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368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33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903"/>
            <a:ext cx="7772400" cy="110251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EB05-C5F4-4644-B8EC-4255F739B07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BILD </a:t>
            </a:r>
            <a:fld id="{C6CBCD99-8C03-48AC-96CD-ABFE53CB4A0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3341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E03C-60BC-47AB-9A79-9CBE55A2AA80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BILD </a:t>
            </a:r>
            <a:fld id="{AA0D5D80-9B78-4F73-AEAF-B0DCDE3A3C5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95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EB05-C5F4-4644-B8EC-4255F739B07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BILD </a:t>
            </a:r>
            <a:fld id="{C6CBCD99-8C03-48AC-96CD-ABFE53CB4A0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0229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8348-4C57-4407-883C-21C40966C84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246F-0681-41B1-9C25-3E54C430A627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2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8348-4C57-4407-883C-21C40966C84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246F-0681-41B1-9C25-3E54C430A627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27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EB05-C5F4-4644-B8EC-4255F739B07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BILD </a:t>
            </a:r>
            <a:fld id="{C6CBCD99-8C03-48AC-96CD-ABFE53CB4A0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7582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8348-4C57-4407-883C-21C40966C84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246F-0681-41B1-9C25-3E54C430A627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8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 &amp; present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319178" y="1084421"/>
            <a:ext cx="6497905" cy="1011503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4"/>
          </p:nvPr>
        </p:nvSpPr>
        <p:spPr>
          <a:xfrm>
            <a:off x="1319014" y="2127491"/>
            <a:ext cx="6505997" cy="688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93923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87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8348-4C57-4407-883C-21C40966C84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246F-0681-41B1-9C25-3E54C430A627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66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8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8348-4C57-4407-883C-21C40966C84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246F-0681-41B1-9C25-3E54C430A627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73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8348-4C57-4407-883C-21C40966C84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246F-0681-41B1-9C25-3E54C430A627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82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8348-4C57-4407-883C-21C40966C84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246F-0681-41B1-9C25-3E54C430A627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85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428625"/>
            <a:ext cx="7772400" cy="85725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685800" y="1446610"/>
            <a:ext cx="3810000" cy="30861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446610"/>
            <a:ext cx="3810000" cy="30861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prstClr val="black">
                    <a:tint val="75000"/>
                  </a:prstClr>
                </a:solidFill>
              </a:rPr>
              <a:t>BILD </a:t>
            </a:r>
            <a:fld id="{06C7DBD1-E2A8-46DC-89A9-6DB8BEBEDCB8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ECA6D-9586-450E-A962-C7E71A417B1A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66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66"/>
            <a:ext cx="7772400" cy="110251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EB05-C5F4-4644-B8EC-4255F739B07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BILD </a:t>
            </a:r>
            <a:fld id="{C6CBCD99-8C03-48AC-96CD-ABFE53CB4A0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1680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E03C-60BC-47AB-9A79-9CBE55A2AA80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BILD </a:t>
            </a:r>
            <a:fld id="{AA0D5D80-9B78-4F73-AEAF-B0DCDE3A3C5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87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EB05-C5F4-4644-B8EC-4255F739B07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BILD </a:t>
            </a:r>
            <a:fld id="{C6CBCD99-8C03-48AC-96CD-ABFE53CB4A0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6227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8348-4C57-4407-883C-21C40966C84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246F-0681-41B1-9C25-3E54C430A627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26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8348-4C57-4407-883C-21C40966C84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246F-0681-41B1-9C25-3E54C430A627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66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1592732" y="384371"/>
            <a:ext cx="5978095" cy="834016"/>
          </a:xfrm>
          <a:prstGeom prst="rect">
            <a:avLst/>
          </a:prstGeom>
        </p:spPr>
        <p:txBody>
          <a:bodyPr anchor="b" anchorCtr="0"/>
          <a:lstStyle>
            <a:lvl1pPr>
              <a:defRPr sz="24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22" y="1314954"/>
            <a:ext cx="5978096" cy="304908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4455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EB05-C5F4-4644-B8EC-4255F739B07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BILD </a:t>
            </a:r>
            <a:fld id="{C6CBCD99-8C03-48AC-96CD-ABFE53CB4A0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33476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8348-4C57-4407-883C-21C40966C84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246F-0681-41B1-9C25-3E54C430A627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043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83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8348-4C57-4407-883C-21C40966C84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246F-0681-41B1-9C25-3E54C430A627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60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5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8348-4C57-4407-883C-21C40966C84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246F-0681-41B1-9C25-3E54C430A627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744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8348-4C57-4407-883C-21C40966C84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246F-0681-41B1-9C25-3E54C430A627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167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8348-4C57-4407-883C-21C40966C84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246F-0681-41B1-9C25-3E54C430A627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7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428625"/>
            <a:ext cx="7772400" cy="85725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685800" y="1446610"/>
            <a:ext cx="3810000" cy="30861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446610"/>
            <a:ext cx="3810000" cy="30861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prstClr val="black">
                    <a:tint val="75000"/>
                  </a:prstClr>
                </a:solidFill>
              </a:rPr>
              <a:t>BILD </a:t>
            </a:r>
            <a:fld id="{06C7DBD1-E2A8-46DC-89A9-6DB8BEBEDCB8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ECA6D-9586-450E-A962-C7E71A417B1A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824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 för 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12"/>
          <p:cNvSpPr txBox="1">
            <a:spLocks/>
          </p:cNvSpPr>
          <p:nvPr userDrawn="1"/>
        </p:nvSpPr>
        <p:spPr>
          <a:xfrm>
            <a:off x="1046759" y="1884385"/>
            <a:ext cx="3551646" cy="1027480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Clr>
                <a:srgbClr val="403D45"/>
              </a:buClr>
              <a:buFont typeface="Arial" panose="020B0604020202020204" pitchFamily="34" charset="0"/>
              <a:buNone/>
            </a:pPr>
            <a:r>
              <a:rPr lang="sv-SE" sz="1400" b="1" kern="0" dirty="0" smtClean="0">
                <a:solidFill>
                  <a:srgbClr val="155697"/>
                </a:solidFill>
              </a:rPr>
              <a:t>Skapa ny sida</a:t>
            </a:r>
          </a:p>
          <a:p>
            <a:pPr>
              <a:spcBef>
                <a:spcPts val="160"/>
              </a:spcBef>
              <a:buClr>
                <a:srgbClr val="403D45"/>
              </a:buClr>
            </a:pPr>
            <a:r>
              <a:rPr lang="sv-SE" sz="1200" kern="0" dirty="0" smtClean="0">
                <a:solidFill>
                  <a:srgbClr val="403D45"/>
                </a:solidFill>
              </a:rPr>
              <a:t>I menyn </a:t>
            </a:r>
            <a:r>
              <a:rPr lang="sv-SE" sz="1200" b="1" kern="0" dirty="0" smtClean="0">
                <a:solidFill>
                  <a:srgbClr val="403D45"/>
                </a:solidFill>
              </a:rPr>
              <a:t>Start </a:t>
            </a:r>
            <a:r>
              <a:rPr lang="sv-SE" sz="1200" kern="0" dirty="0" smtClean="0">
                <a:solidFill>
                  <a:srgbClr val="403D45"/>
                </a:solidFill>
              </a:rPr>
              <a:t>hittar du</a:t>
            </a:r>
            <a:r>
              <a:rPr lang="sv-SE" sz="1200" b="1" kern="0" dirty="0" smtClean="0">
                <a:solidFill>
                  <a:srgbClr val="403D45"/>
                </a:solidFill>
              </a:rPr>
              <a:t> </a:t>
            </a:r>
            <a:r>
              <a:rPr lang="sv-SE" sz="1200" i="1" kern="0" dirty="0" smtClean="0">
                <a:solidFill>
                  <a:srgbClr val="403D45"/>
                </a:solidFill>
              </a:rPr>
              <a:t>Ny bild</a:t>
            </a:r>
            <a:r>
              <a:rPr lang="sv-SE" sz="1200" kern="0" dirty="0" smtClean="0">
                <a:solidFill>
                  <a:srgbClr val="403D45"/>
                </a:solidFill>
              </a:rPr>
              <a:t>. </a:t>
            </a:r>
          </a:p>
          <a:p>
            <a:pPr>
              <a:spcBef>
                <a:spcPts val="160"/>
              </a:spcBef>
              <a:buClr>
                <a:srgbClr val="403D45"/>
              </a:buClr>
            </a:pPr>
            <a:r>
              <a:rPr lang="sv-SE" sz="1200" kern="0" dirty="0" smtClean="0">
                <a:solidFill>
                  <a:srgbClr val="403D45"/>
                </a:solidFill>
              </a:rPr>
              <a:t>Klicka på pilen och välj den </a:t>
            </a:r>
            <a:r>
              <a:rPr lang="sv-SE" sz="1200" kern="0" dirty="0" err="1" smtClean="0">
                <a:solidFill>
                  <a:srgbClr val="403D45"/>
                </a:solidFill>
              </a:rPr>
              <a:t>sidmall</a:t>
            </a:r>
            <a:r>
              <a:rPr lang="sv-SE" sz="1200" kern="0" dirty="0" smtClean="0">
                <a:solidFill>
                  <a:srgbClr val="403D45"/>
                </a:solidFill>
              </a:rPr>
              <a:t> du behöver.</a:t>
            </a:r>
            <a:endParaRPr lang="sv-SE" sz="1400" kern="0" dirty="0" smtClean="0">
              <a:solidFill>
                <a:srgbClr val="403D45"/>
              </a:solidFill>
            </a:endParaRPr>
          </a:p>
          <a:p>
            <a:pPr>
              <a:buClr>
                <a:srgbClr val="403D45"/>
              </a:buClr>
            </a:pPr>
            <a:endParaRPr lang="sv-SE" sz="1400" kern="0" dirty="0" smtClean="0">
              <a:solidFill>
                <a:srgbClr val="403D45"/>
              </a:solidFill>
            </a:endParaRPr>
          </a:p>
          <a:p>
            <a:pPr>
              <a:buClr>
                <a:srgbClr val="403D45"/>
              </a:buClr>
            </a:pPr>
            <a:endParaRPr lang="sv-SE" sz="1400" kern="0" dirty="0" smtClean="0">
              <a:solidFill>
                <a:srgbClr val="403D45"/>
              </a:solidFill>
            </a:endParaRPr>
          </a:p>
          <a:p>
            <a:pPr>
              <a:buClr>
                <a:srgbClr val="403D45"/>
              </a:buClr>
            </a:pPr>
            <a:endParaRPr lang="sv-SE" sz="1400" kern="0" dirty="0" smtClean="0">
              <a:solidFill>
                <a:srgbClr val="403D45"/>
              </a:solidFill>
            </a:endParaRPr>
          </a:p>
          <a:p>
            <a:pPr marL="228600" indent="-228600">
              <a:spcBef>
                <a:spcPts val="160"/>
              </a:spcBef>
              <a:buClr>
                <a:srgbClr val="403D45"/>
              </a:buClr>
              <a:buFont typeface="+mj-lt"/>
              <a:buAutoNum type="arabicPeriod"/>
              <a:defRPr/>
            </a:pPr>
            <a:endParaRPr lang="sv-SE" sz="1200" kern="0" dirty="0" smtClean="0">
              <a:solidFill>
                <a:srgbClr val="403D45"/>
              </a:solidFill>
            </a:endParaRPr>
          </a:p>
          <a:p>
            <a:pPr marL="0" indent="0">
              <a:buClr>
                <a:srgbClr val="403D45"/>
              </a:buClr>
              <a:buFont typeface="Arial" panose="020B0604020202020204" pitchFamily="34" charset="0"/>
              <a:buNone/>
            </a:pPr>
            <a:endParaRPr lang="sv-SE" sz="1200" kern="0" dirty="0" smtClean="0">
              <a:solidFill>
                <a:srgbClr val="403D45"/>
              </a:solidFill>
            </a:endParaRPr>
          </a:p>
          <a:p>
            <a:pPr marL="0" indent="0">
              <a:buClr>
                <a:srgbClr val="403D45"/>
              </a:buClr>
              <a:buFont typeface="Arial" panose="020B0604020202020204" pitchFamily="34" charset="0"/>
              <a:buNone/>
            </a:pPr>
            <a:endParaRPr lang="sv-SE" sz="1200" kern="0" dirty="0" smtClean="0">
              <a:solidFill>
                <a:srgbClr val="403D45"/>
              </a:solidFill>
            </a:endParaRPr>
          </a:p>
          <a:p>
            <a:pPr marL="0" indent="0">
              <a:buClr>
                <a:srgbClr val="403D45"/>
              </a:buClr>
              <a:buFont typeface="Arial" panose="020B0604020202020204" pitchFamily="34" charset="0"/>
              <a:buNone/>
            </a:pPr>
            <a:endParaRPr lang="sv-SE" sz="1200" kern="0" dirty="0" smtClean="0">
              <a:solidFill>
                <a:srgbClr val="403D45"/>
              </a:solidFill>
            </a:endParaRPr>
          </a:p>
          <a:p>
            <a:pPr marL="0" indent="0">
              <a:buClr>
                <a:srgbClr val="403D45"/>
              </a:buClr>
              <a:buFont typeface="Arial" panose="020B0604020202020204" pitchFamily="34" charset="0"/>
              <a:buNone/>
            </a:pPr>
            <a:endParaRPr lang="sv-SE" sz="1200" kern="0" dirty="0">
              <a:solidFill>
                <a:srgbClr val="403D45"/>
              </a:solidFill>
            </a:endParaRPr>
          </a:p>
          <a:p>
            <a:pPr>
              <a:buClr>
                <a:srgbClr val="403D45"/>
              </a:buClr>
            </a:pPr>
            <a:endParaRPr lang="sv-SE" sz="1400" kern="0" dirty="0" smtClean="0">
              <a:solidFill>
                <a:srgbClr val="403D45"/>
              </a:solidFill>
            </a:endParaRPr>
          </a:p>
        </p:txBody>
      </p:sp>
      <p:sp>
        <p:nvSpPr>
          <p:cNvPr id="5" name="Rubrik 8"/>
          <p:cNvSpPr txBox="1">
            <a:spLocks/>
          </p:cNvSpPr>
          <p:nvPr userDrawn="1"/>
        </p:nvSpPr>
        <p:spPr>
          <a:xfrm>
            <a:off x="1034250" y="581288"/>
            <a:ext cx="5619750" cy="465534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kern="0" dirty="0" smtClean="0"/>
              <a:t>Våra nya mallar</a:t>
            </a:r>
            <a:endParaRPr lang="sv-SE" kern="0" dirty="0"/>
          </a:p>
        </p:txBody>
      </p:sp>
      <p:grpSp>
        <p:nvGrpSpPr>
          <p:cNvPr id="17" name="Grupp 16"/>
          <p:cNvGrpSpPr/>
          <p:nvPr userDrawn="1"/>
        </p:nvGrpSpPr>
        <p:grpSpPr>
          <a:xfrm>
            <a:off x="1153326" y="2947015"/>
            <a:ext cx="1761936" cy="992330"/>
            <a:chOff x="1545535" y="1656085"/>
            <a:chExt cx="1990725" cy="1085850"/>
          </a:xfrm>
        </p:grpSpPr>
        <p:pic>
          <p:nvPicPr>
            <p:cNvPr id="6" name="Bildobjekt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535" y="1656085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Ellips 1"/>
            <p:cNvSpPr/>
            <p:nvPr userDrawn="1"/>
          </p:nvSpPr>
          <p:spPr bwMode="auto">
            <a:xfrm>
              <a:off x="2647464" y="2404704"/>
              <a:ext cx="152380" cy="152380"/>
            </a:xfrm>
            <a:prstGeom prst="ellips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26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Grupp 48"/>
          <p:cNvGrpSpPr/>
          <p:nvPr userDrawn="1"/>
        </p:nvGrpSpPr>
        <p:grpSpPr>
          <a:xfrm>
            <a:off x="4584348" y="2911864"/>
            <a:ext cx="1761936" cy="999291"/>
            <a:chOff x="1563890" y="3912629"/>
            <a:chExt cx="1990725" cy="1085850"/>
          </a:xfrm>
        </p:grpSpPr>
        <p:pic>
          <p:nvPicPr>
            <p:cNvPr id="30" name="Bildobjekt 2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890" y="3912629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Rektangel 43"/>
            <p:cNvSpPr/>
            <p:nvPr userDrawn="1"/>
          </p:nvSpPr>
          <p:spPr bwMode="auto">
            <a:xfrm>
              <a:off x="2802016" y="4183582"/>
              <a:ext cx="736413" cy="215328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2600" smtClean="0">
                <a:noFill/>
              </a:endParaRPr>
            </a:p>
          </p:txBody>
        </p:sp>
      </p:grpSp>
      <p:sp>
        <p:nvSpPr>
          <p:cNvPr id="15" name="Rektangel 14"/>
          <p:cNvSpPr/>
          <p:nvPr userDrawn="1"/>
        </p:nvSpPr>
        <p:spPr>
          <a:xfrm>
            <a:off x="4501299" y="1884384"/>
            <a:ext cx="4572000" cy="9130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kern="0" dirty="0" smtClean="0">
                <a:solidFill>
                  <a:srgbClr val="155697"/>
                </a:solidFill>
              </a:rPr>
              <a:t>Ändra mall på en befintlig sida</a:t>
            </a:r>
          </a:p>
          <a:p>
            <a:pPr marL="171450" indent="-171450">
              <a:spcBef>
                <a:spcPts val="160"/>
              </a:spcBef>
              <a:buFont typeface="Arial" panose="020B0604020202020204" pitchFamily="34" charset="0"/>
              <a:buChar char="•"/>
            </a:pPr>
            <a:r>
              <a:rPr lang="sv-SE" sz="1200" kern="0" dirty="0" smtClean="0">
                <a:solidFill>
                  <a:srgbClr val="000000"/>
                </a:solidFill>
              </a:rPr>
              <a:t>Markera den sida i presentationen som du </a:t>
            </a:r>
            <a:br>
              <a:rPr lang="sv-SE" sz="1200" kern="0" dirty="0" smtClean="0">
                <a:solidFill>
                  <a:srgbClr val="000000"/>
                </a:solidFill>
              </a:rPr>
            </a:br>
            <a:r>
              <a:rPr lang="sv-SE" sz="1200" kern="0" dirty="0" smtClean="0">
                <a:solidFill>
                  <a:srgbClr val="000000"/>
                </a:solidFill>
              </a:rPr>
              <a:t>vill byta </a:t>
            </a:r>
            <a:r>
              <a:rPr lang="sv-SE" sz="1200" kern="0" dirty="0" err="1" smtClean="0">
                <a:solidFill>
                  <a:srgbClr val="000000"/>
                </a:solidFill>
              </a:rPr>
              <a:t>sidmall</a:t>
            </a:r>
            <a:r>
              <a:rPr lang="sv-SE" sz="1200" kern="0" dirty="0" smtClean="0">
                <a:solidFill>
                  <a:srgbClr val="000000"/>
                </a:solidFill>
              </a:rPr>
              <a:t> på. </a:t>
            </a:r>
          </a:p>
          <a:p>
            <a:pPr marL="171450" indent="-171450" defTabSz="762000" fontAlgn="base">
              <a:spcBef>
                <a:spcPts val="160"/>
              </a:spcBef>
              <a:spcAft>
                <a:spcPct val="0"/>
              </a:spcAft>
              <a:buClr>
                <a:srgbClr val="403D45"/>
              </a:buClr>
              <a:buFont typeface="Arial" panose="020B0604020202020204" pitchFamily="34" charset="0"/>
              <a:buChar char="•"/>
              <a:defRPr/>
            </a:pPr>
            <a:r>
              <a:rPr lang="sv-SE" sz="1200" kern="0" dirty="0" smtClean="0">
                <a:solidFill>
                  <a:srgbClr val="000000"/>
                </a:solidFill>
              </a:rPr>
              <a:t>Gå upp till menyn </a:t>
            </a:r>
            <a:r>
              <a:rPr lang="sv-SE" sz="1200" b="1" kern="0" dirty="0" smtClean="0">
                <a:solidFill>
                  <a:srgbClr val="000000"/>
                </a:solidFill>
              </a:rPr>
              <a:t>Start </a:t>
            </a:r>
            <a:r>
              <a:rPr lang="sv-SE" sz="1200" kern="0" dirty="0" smtClean="0">
                <a:solidFill>
                  <a:srgbClr val="000000"/>
                </a:solidFill>
              </a:rPr>
              <a:t>och välj</a:t>
            </a:r>
            <a:r>
              <a:rPr lang="sv-SE" sz="1200" b="1" kern="0" dirty="0" smtClean="0">
                <a:solidFill>
                  <a:srgbClr val="000000"/>
                </a:solidFill>
              </a:rPr>
              <a:t> </a:t>
            </a:r>
            <a:r>
              <a:rPr lang="sv-SE" sz="1200" i="1" kern="0" dirty="0" smtClean="0">
                <a:solidFill>
                  <a:srgbClr val="000000"/>
                </a:solidFill>
              </a:rPr>
              <a:t>Layout</a:t>
            </a:r>
            <a:r>
              <a:rPr lang="sv-SE" sz="1200" kern="0" dirty="0" smtClea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1" name="Platshållare för text 12"/>
          <p:cNvSpPr txBox="1">
            <a:spLocks/>
          </p:cNvSpPr>
          <p:nvPr userDrawn="1"/>
        </p:nvSpPr>
        <p:spPr>
          <a:xfrm>
            <a:off x="1051491" y="1139021"/>
            <a:ext cx="6419585" cy="691441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ts val="160"/>
              </a:spcBef>
              <a:buClr>
                <a:srgbClr val="403D45"/>
              </a:buClr>
              <a:buFont typeface="Arial" panose="020B0604020202020204" pitchFamily="34" charset="0"/>
              <a:buNone/>
            </a:pPr>
            <a:r>
              <a:rPr lang="sv-SE" sz="1200" b="1" kern="0" dirty="0" smtClean="0">
                <a:solidFill>
                  <a:srgbClr val="403D45"/>
                </a:solidFill>
              </a:rPr>
              <a:t>Det finns två gemensamma powerpointmallar för organisationen, en blå och en vit. Du hittar båda i VIS. Avsändaren är Region Norrbotten, oavsett vilken division vi tillhör. Använd de befintliga sidmallarna (layout) så långt det är möjligt.</a:t>
            </a:r>
            <a:endParaRPr lang="sv-SE" sz="1400" kern="0" dirty="0" smtClean="0">
              <a:solidFill>
                <a:srgbClr val="403D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20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 &amp; present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319002" y="1084333"/>
            <a:ext cx="6497905" cy="1011503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4"/>
          </p:nvPr>
        </p:nvSpPr>
        <p:spPr>
          <a:xfrm>
            <a:off x="1319002" y="2127489"/>
            <a:ext cx="6505997" cy="688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64195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1592722" y="384370"/>
            <a:ext cx="5978095" cy="834016"/>
          </a:xfrm>
          <a:prstGeom prst="rect">
            <a:avLst/>
          </a:prstGeom>
        </p:spPr>
        <p:txBody>
          <a:bodyPr anchor="b" anchorCtr="0"/>
          <a:lstStyle>
            <a:lvl1pPr>
              <a:defRPr sz="24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22" y="1314954"/>
            <a:ext cx="5978096" cy="304908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26331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ra figur ell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4534" y="355688"/>
            <a:ext cx="6917266" cy="40084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36789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ra figur ell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4534" y="355600"/>
            <a:ext cx="6917266" cy="40084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16540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gur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5494493" y="439043"/>
            <a:ext cx="3197701" cy="607580"/>
          </a:xfrm>
          <a:prstGeom prst="rect">
            <a:avLst/>
          </a:prstGeom>
        </p:spPr>
        <p:txBody>
          <a:bodyPr anchor="b" anchorCtr="0"/>
          <a:lstStyle>
            <a:lvl1pPr>
              <a:defRPr sz="20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sz="half" idx="1"/>
          </p:nvPr>
        </p:nvSpPr>
        <p:spPr>
          <a:xfrm>
            <a:off x="525982" y="440267"/>
            <a:ext cx="4879497" cy="39237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aseline="0">
                <a:latin typeface="+mn-lt"/>
              </a:defRPr>
            </a:lvl1pPr>
            <a:lvl2pPr marL="536575" indent="0">
              <a:buNone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5494492" y="1065562"/>
            <a:ext cx="3212538" cy="329847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690546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495300" y="2585971"/>
            <a:ext cx="20097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dirty="0" smtClean="0">
                <a:solidFill>
                  <a:srgbClr val="000000"/>
                </a:solidFill>
              </a:rPr>
              <a:t>OBS! Om du behöver justera bilden inom ramen – dubbelklicka på bilden och välj verktyget ”Beskär” som dyker upp i menyn.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8500" y="258945"/>
            <a:ext cx="5295900" cy="825388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2857500" cy="51435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3234389" y="1168401"/>
            <a:ext cx="5300190" cy="319563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2101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348300"/>
            <a:ext cx="7550022" cy="742660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1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flipH="1">
            <a:off x="4434107" y="1284703"/>
            <a:ext cx="22878" cy="305677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6A6C6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4665297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441102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Jämförel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247552"/>
            <a:ext cx="7560784" cy="77495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0" y="1647196"/>
            <a:ext cx="3664797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9464" y="1043308"/>
            <a:ext cx="3702264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555069" y="1648910"/>
            <a:ext cx="3690650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64979" y="1045022"/>
            <a:ext cx="3680739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677333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Rak 9"/>
          <p:cNvCxnSpPr/>
          <p:nvPr userDrawn="1"/>
        </p:nvCxnSpPr>
        <p:spPr bwMode="auto">
          <a:xfrm>
            <a:off x="4555068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52322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43833"/>
            <a:ext cx="5486400" cy="603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315204"/>
            <a:ext cx="5486400" cy="425450"/>
          </a:xfrm>
          <a:prstGeom prst="rect">
            <a:avLst/>
          </a:prstGeom>
        </p:spPr>
        <p:txBody>
          <a:bodyPr anchor="b" anchorCtr="0"/>
          <a:lstStyle>
            <a:lvl1pPr>
              <a:defRPr sz="16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809276" y="338665"/>
            <a:ext cx="5455123" cy="292983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17193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8467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42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Helbild med text ovanp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1" y="734616"/>
            <a:ext cx="3590925" cy="2065734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43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419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>
                <a:solidFill>
                  <a:srgbClr val="000000"/>
                </a:solidFill>
              </a:rPr>
              <a:t>BILD </a:t>
            </a:r>
            <a:fld id="{391C6CDA-2922-4CC6-81AB-68F3CB4F2BE3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25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gur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5494501" y="439045"/>
            <a:ext cx="3197701" cy="607580"/>
          </a:xfrm>
          <a:prstGeom prst="rect">
            <a:avLst/>
          </a:prstGeom>
        </p:spPr>
        <p:txBody>
          <a:bodyPr anchor="b" anchorCtr="0"/>
          <a:lstStyle>
            <a:lvl1pPr>
              <a:defRPr sz="20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sz="half" idx="1"/>
          </p:nvPr>
        </p:nvSpPr>
        <p:spPr>
          <a:xfrm>
            <a:off x="526001" y="440355"/>
            <a:ext cx="4879497" cy="39237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aseline="0">
                <a:latin typeface="+mn-lt"/>
              </a:defRPr>
            </a:lvl1pPr>
            <a:lvl2pPr marL="536575" indent="0">
              <a:buNone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5494492" y="1065627"/>
            <a:ext cx="3212538" cy="329847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01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EB05-C5F4-4644-B8EC-4255F739B07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BILD </a:t>
            </a:r>
            <a:fld id="{C6CBCD99-8C03-48AC-96CD-ABFE53CB4A0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4562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E03C-60BC-47AB-9A79-9CBE55A2AA80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BILD </a:t>
            </a:r>
            <a:fld id="{AA0D5D80-9B78-4F73-AEAF-B0DCDE3A3C5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1048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EB05-C5F4-4644-B8EC-4255F739B07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BILD </a:t>
            </a:r>
            <a:fld id="{C6CBCD99-8C03-48AC-96CD-ABFE53CB4A0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06935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8348-4C57-4407-883C-21C40966C84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246F-0681-41B1-9C25-3E54C430A627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841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8348-4C57-4407-883C-21C40966C84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246F-0681-41B1-9C25-3E54C430A627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00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EB05-C5F4-4644-B8EC-4255F739B07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BILD </a:t>
            </a:r>
            <a:fld id="{C6CBCD99-8C03-48AC-96CD-ABFE53CB4A0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42735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8348-4C57-4407-883C-21C40966C84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246F-0681-41B1-9C25-3E54C430A627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3383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8348-4C57-4407-883C-21C40966C84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246F-0681-41B1-9C25-3E54C430A627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989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8348-4C57-4407-883C-21C40966C84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246F-0681-41B1-9C25-3E54C430A627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2851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8348-4C57-4407-883C-21C40966C84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246F-0681-41B1-9C25-3E54C430A627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9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495324" y="2586088"/>
            <a:ext cx="20097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v-SE" sz="1100" dirty="0" smtClean="0"/>
              <a:t>OBS! Om du behöver justera bilden inom ramen – dubbelklicka på bilden och välj verktyget ”Beskär” som dyker upp i menyn.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8500" y="258945"/>
            <a:ext cx="5295900" cy="825388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2857500" cy="51435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3234389" y="1168402"/>
            <a:ext cx="5300190" cy="319563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5769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8348-4C57-4407-883C-21C40966C84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246F-0681-41B1-9C25-3E54C430A627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80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EB05-C5F4-4644-B8EC-4255F739B07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BILD </a:t>
            </a:r>
            <a:fld id="{C6CBCD99-8C03-48AC-96CD-ABFE53CB4A0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543452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E03C-60BC-47AB-9A79-9CBE55A2AA80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BILD </a:t>
            </a:r>
            <a:fld id="{AA0D5D80-9B78-4F73-AEAF-B0DCDE3A3C5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485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EB05-C5F4-4644-B8EC-4255F739B07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BILD </a:t>
            </a:r>
            <a:fld id="{C6CBCD99-8C03-48AC-96CD-ABFE53CB4A0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5209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8348-4C57-4407-883C-21C40966C84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246F-0681-41B1-9C25-3E54C430A627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72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8348-4C57-4407-883C-21C40966C84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246F-0681-41B1-9C25-3E54C430A627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68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EB05-C5F4-4644-B8EC-4255F739B07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BILD </a:t>
            </a:r>
            <a:fld id="{C6CBCD99-8C03-48AC-96CD-ABFE53CB4A0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21532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8348-4C57-4407-883C-21C40966C84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246F-0681-41B1-9C25-3E54C430A627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039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8348-4C57-4407-883C-21C40966C84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246F-0681-41B1-9C25-3E54C430A627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627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8348-4C57-4407-883C-21C40966C84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246F-0681-41B1-9C25-3E54C430A627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2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348300"/>
            <a:ext cx="7550022" cy="742660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1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flipH="1">
            <a:off x="4434107" y="1284705"/>
            <a:ext cx="22878" cy="305677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6A6C6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4665297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393138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8348-4C57-4407-883C-21C40966C84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246F-0681-41B1-9C25-3E54C430A627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474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8348-4C57-4407-883C-21C40966C84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2022-12-20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246F-0681-41B1-9C25-3E54C430A627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6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Jämförel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247640"/>
            <a:ext cx="7560784" cy="77495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7" y="1647222"/>
            <a:ext cx="3664797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9464" y="1043310"/>
            <a:ext cx="3702264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555069" y="1648971"/>
            <a:ext cx="3690650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65003" y="1045023"/>
            <a:ext cx="3680739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677360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Rak 9"/>
          <p:cNvCxnSpPr/>
          <p:nvPr userDrawn="1"/>
        </p:nvCxnSpPr>
        <p:spPr bwMode="auto">
          <a:xfrm>
            <a:off x="4555080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096424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43835"/>
            <a:ext cx="5486400" cy="603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315205"/>
            <a:ext cx="5486400" cy="425450"/>
          </a:xfrm>
          <a:prstGeom prst="rect">
            <a:avLst/>
          </a:prstGeom>
        </p:spPr>
        <p:txBody>
          <a:bodyPr anchor="b" anchorCtr="0"/>
          <a:lstStyle>
            <a:lvl1pPr>
              <a:defRPr sz="16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809452" y="338667"/>
            <a:ext cx="5455123" cy="292983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9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79388" y="4731544"/>
            <a:ext cx="20875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600" dirty="0">
                <a:solidFill>
                  <a:srgbClr val="969696"/>
                </a:solidFill>
              </a:rPr>
              <a:t/>
            </a:r>
            <a:br>
              <a:rPr lang="sv-SE" sz="600" dirty="0">
                <a:solidFill>
                  <a:srgbClr val="969696"/>
                </a:solidFill>
              </a:rPr>
            </a:br>
            <a:endParaRPr lang="sv-SE" sz="600" dirty="0">
              <a:solidFill>
                <a:srgbClr val="969696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34" y="4568759"/>
            <a:ext cx="1537487" cy="3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  <p:sldLayoutId id="2147483671" r:id="rId3"/>
    <p:sldLayoutId id="2147483678" r:id="rId4"/>
    <p:sldLayoutId id="2147483672" r:id="rId5"/>
    <p:sldLayoutId id="2147483662" r:id="rId6"/>
    <p:sldLayoutId id="2147483674" r:id="rId7"/>
    <p:sldLayoutId id="2147483677" r:id="rId8"/>
    <p:sldLayoutId id="2147483676" r:id="rId9"/>
    <p:sldLayoutId id="2147483664" r:id="rId10"/>
    <p:sldLayoutId id="2147483680" r:id="rId11"/>
    <p:sldLayoutId id="2147483679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7620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2pPr>
      <a:lvl3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3pPr>
      <a:lvl4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4pPr>
      <a:lvl5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9pPr>
    </p:titleStyle>
    <p:bodyStyle>
      <a:lvl1pPr marL="107950" indent="-107950" algn="l" defTabSz="762000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Font typeface="Arial" charset="0"/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18415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1600">
          <a:solidFill>
            <a:schemeClr val="tx2"/>
          </a:solidFill>
          <a:latin typeface="+mn-lt"/>
        </a:defRPr>
      </a:lvl2pPr>
      <a:lvl3pPr marL="1257300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Arial" charset="0"/>
        <a:buChar char="•"/>
        <a:defRPr sz="1600">
          <a:solidFill>
            <a:schemeClr val="tx2"/>
          </a:solidFill>
          <a:latin typeface="+mn-lt"/>
        </a:defRPr>
      </a:lvl3pPr>
      <a:lvl4pPr marL="1790700" indent="-1762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Arial" charset="0"/>
        <a:buChar char="–"/>
        <a:defRPr sz="1600">
          <a:solidFill>
            <a:schemeClr val="tx2"/>
          </a:solidFill>
          <a:latin typeface="+mn-lt"/>
        </a:defRPr>
      </a:lvl4pPr>
      <a:lvl5pPr marL="2154238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Arial" charset="0"/>
        <a:buChar char="•"/>
        <a:defRPr sz="1600">
          <a:solidFill>
            <a:schemeClr val="tx2"/>
          </a:solidFill>
          <a:latin typeface="+mn-lt"/>
        </a:defRPr>
      </a:lvl5pPr>
      <a:lvl6pPr marL="24384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9C5EB05-C5F4-4644-B8EC-4255F739B073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2022-12-20</a:t>
            </a:fld>
            <a:endParaRPr lang="sv-S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v-SE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BILD </a:t>
            </a:r>
            <a:fld id="{C6CBCD99-8C03-48AC-96CD-ABFE53CB4A06}" type="slidenum">
              <a:rPr lang="sv-SE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1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9C5EB05-C5F4-4644-B8EC-4255F739B073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2022-12-20</a:t>
            </a:fld>
            <a:endParaRPr lang="sv-S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v-SE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BILD </a:t>
            </a:r>
            <a:fld id="{C6CBCD99-8C03-48AC-96CD-ABFE53CB4A06}" type="slidenum">
              <a:rPr lang="sv-SE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0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79388" y="4731544"/>
            <a:ext cx="20875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600" dirty="0">
                <a:solidFill>
                  <a:srgbClr val="969696"/>
                </a:solidFill>
              </a:rPr>
              <a:t/>
            </a:r>
            <a:br>
              <a:rPr lang="sv-SE" sz="600" dirty="0">
                <a:solidFill>
                  <a:srgbClr val="969696"/>
                </a:solidFill>
              </a:rPr>
            </a:br>
            <a:endParaRPr lang="sv-SE" sz="600" dirty="0">
              <a:solidFill>
                <a:srgbClr val="969696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22" y="4568759"/>
            <a:ext cx="1537487" cy="3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9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7620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2pPr>
      <a:lvl3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3pPr>
      <a:lvl4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4pPr>
      <a:lvl5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9pPr>
    </p:titleStyle>
    <p:bodyStyle>
      <a:lvl1pPr marL="107950" indent="-107950" algn="l" defTabSz="762000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Font typeface="Arial" charset="0"/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18415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1600">
          <a:solidFill>
            <a:schemeClr val="tx2"/>
          </a:solidFill>
          <a:latin typeface="+mn-lt"/>
        </a:defRPr>
      </a:lvl2pPr>
      <a:lvl3pPr marL="1257300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Arial" charset="0"/>
        <a:buChar char="•"/>
        <a:defRPr sz="1600">
          <a:solidFill>
            <a:schemeClr val="tx2"/>
          </a:solidFill>
          <a:latin typeface="+mn-lt"/>
        </a:defRPr>
      </a:lvl3pPr>
      <a:lvl4pPr marL="1790700" indent="-1762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Arial" charset="0"/>
        <a:buChar char="–"/>
        <a:defRPr sz="1600">
          <a:solidFill>
            <a:schemeClr val="tx2"/>
          </a:solidFill>
          <a:latin typeface="+mn-lt"/>
        </a:defRPr>
      </a:lvl4pPr>
      <a:lvl5pPr marL="2154238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Arial" charset="0"/>
        <a:buChar char="•"/>
        <a:defRPr sz="1600">
          <a:solidFill>
            <a:schemeClr val="tx2"/>
          </a:solidFill>
          <a:latin typeface="+mn-lt"/>
        </a:defRPr>
      </a:lvl5pPr>
      <a:lvl6pPr marL="24384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9C5EB05-C5F4-4644-B8EC-4255F739B073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2022-12-20</a:t>
            </a:fld>
            <a:endParaRPr lang="sv-S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v-SE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BILD </a:t>
            </a:r>
            <a:fld id="{C6CBCD99-8C03-48AC-96CD-ABFE53CB4A06}" type="slidenum">
              <a:rPr lang="sv-SE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38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9C5EB05-C5F4-4644-B8EC-4255F739B073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2022-12-20</a:t>
            </a:fld>
            <a:endParaRPr lang="sv-S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v-SE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BILD </a:t>
            </a:r>
            <a:fld id="{C6CBCD99-8C03-48AC-96CD-ABFE53CB4A06}" type="slidenum">
              <a:rPr lang="sv-SE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7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/>
            </a:r>
            <a:br>
              <a:rPr lang="sv-SE" altLang="sv-SE" dirty="0"/>
            </a:br>
            <a:r>
              <a:rPr lang="sv-SE" altLang="sv-SE" sz="1600" dirty="0">
                <a:solidFill>
                  <a:schemeClr val="tx1"/>
                </a:solidFill>
              </a:rPr>
              <a:t/>
            </a:r>
            <a:br>
              <a:rPr lang="sv-SE" altLang="sv-SE" sz="1600" dirty="0">
                <a:solidFill>
                  <a:schemeClr val="tx1"/>
                </a:solidFill>
              </a:rPr>
            </a:br>
            <a:r>
              <a:rPr lang="sv-SE" altLang="sv-SE" dirty="0"/>
              <a:t>Influensa – </a:t>
            </a:r>
            <a:br>
              <a:rPr lang="sv-SE" altLang="sv-SE" dirty="0"/>
            </a:br>
            <a:r>
              <a:rPr lang="sv-SE" altLang="sv-SE" dirty="0"/>
              <a:t>vårdhygieniska </a:t>
            </a:r>
            <a:r>
              <a:rPr lang="sv-SE" altLang="sv-SE" dirty="0" smtClean="0"/>
              <a:t>riktlin</a:t>
            </a:r>
            <a:r>
              <a:rPr lang="sv-SE" altLang="sv-SE" dirty="0"/>
              <a:t>jer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sv-SE" altLang="sv-SE" dirty="0" smtClean="0">
              <a:solidFill>
                <a:schemeClr val="tx1"/>
              </a:solidFill>
            </a:endParaRPr>
          </a:p>
          <a:p>
            <a:endParaRPr lang="sv-SE" altLang="sv-SE" dirty="0">
              <a:solidFill>
                <a:schemeClr val="tx1"/>
              </a:solidFill>
            </a:endParaRPr>
          </a:p>
          <a:p>
            <a:r>
              <a:rPr lang="sv-SE" altLang="sv-SE" dirty="0" smtClean="0">
                <a:solidFill>
                  <a:schemeClr val="tx1"/>
                </a:solidFill>
              </a:rPr>
              <a:t>Utbildning </a:t>
            </a:r>
            <a:r>
              <a:rPr lang="sv-SE" altLang="sv-SE" dirty="0">
                <a:solidFill>
                  <a:schemeClr val="tx1"/>
                </a:solidFill>
              </a:rPr>
              <a:t>för personal </a:t>
            </a:r>
            <a:br>
              <a:rPr lang="sv-SE" altLang="sv-SE" dirty="0">
                <a:solidFill>
                  <a:schemeClr val="tx1"/>
                </a:solidFill>
              </a:rPr>
            </a:br>
            <a:r>
              <a:rPr lang="sv-SE" altLang="sv-SE" dirty="0">
                <a:solidFill>
                  <a:schemeClr val="tx1"/>
                </a:solidFill>
              </a:rPr>
              <a:t>inom hälso- och sjukvård </a:t>
            </a:r>
            <a:r>
              <a:rPr lang="sv-SE" altLang="sv-SE" dirty="0" smtClean="0">
                <a:solidFill>
                  <a:schemeClr val="tx1"/>
                </a:solidFill>
              </a:rPr>
              <a:t>och kommunal omsorg</a:t>
            </a:r>
            <a:r>
              <a:rPr lang="sv-SE" altLang="sv-SE" dirty="0">
                <a:solidFill>
                  <a:schemeClr val="tx1"/>
                </a:solidFill>
              </a:rPr>
              <a:t/>
            </a:r>
            <a:br>
              <a:rPr lang="sv-SE" altLang="sv-SE" dirty="0">
                <a:solidFill>
                  <a:schemeClr val="tx1"/>
                </a:solidFill>
              </a:rPr>
            </a:b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 descr="D:\Vårdhygien\Influensa\Influensa\160km i timm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133" y="914401"/>
            <a:ext cx="4072467" cy="356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291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82965" y="231972"/>
            <a:ext cx="5978095" cy="427247"/>
          </a:xfrm>
        </p:spPr>
        <p:txBody>
          <a:bodyPr/>
          <a:lstStyle/>
          <a:p>
            <a:pPr algn="ctr"/>
            <a:r>
              <a:rPr lang="sv-SE" altLang="sv-SE" sz="2800" b="0" dirty="0">
                <a:solidFill>
                  <a:schemeClr val="tx1"/>
                </a:solidFill>
              </a:rPr>
              <a:t>När patienten kommer </a:t>
            </a:r>
            <a:r>
              <a:rPr lang="sv-SE" altLang="sv-SE" sz="2800" b="0" dirty="0" smtClean="0">
                <a:solidFill>
                  <a:schemeClr val="tx1"/>
                </a:solidFill>
              </a:rPr>
              <a:t>in akut</a:t>
            </a:r>
            <a:endParaRPr lang="sv-SE" sz="2800" b="0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582952" y="659219"/>
            <a:ext cx="5978096" cy="3442352"/>
          </a:xfrm>
        </p:spPr>
        <p:txBody>
          <a:bodyPr/>
          <a:lstStyle/>
          <a:p>
            <a:r>
              <a:rPr lang="sv-SE" altLang="sv-SE" dirty="0" smtClean="0"/>
              <a:t>Undvik vistelse i väntrum</a:t>
            </a:r>
          </a:p>
          <a:p>
            <a:r>
              <a:rPr lang="sv-SE" altLang="sv-SE" dirty="0" smtClean="0"/>
              <a:t>Slussa direkt </a:t>
            </a:r>
            <a:r>
              <a:rPr lang="sv-SE" altLang="sv-SE" dirty="0"/>
              <a:t>till </a:t>
            </a:r>
            <a:r>
              <a:rPr lang="sv-SE" altLang="sv-SE" dirty="0" smtClean="0"/>
              <a:t>ett behandlingsrum med egen toalett, nära </a:t>
            </a:r>
            <a:r>
              <a:rPr lang="sv-SE" altLang="sv-SE" dirty="0"/>
              <a:t>ingången för att undvika kontakt med andra </a:t>
            </a:r>
            <a:r>
              <a:rPr lang="sv-SE" altLang="sv-SE" dirty="0" smtClean="0"/>
              <a:t>patienter</a:t>
            </a:r>
          </a:p>
          <a:p>
            <a:r>
              <a:rPr lang="sv-SE" b="1" dirty="0" smtClean="0"/>
              <a:t>Städning</a:t>
            </a:r>
            <a:r>
              <a:rPr lang="sv-SE" b="1" dirty="0"/>
              <a:t>: Ytor och föremål/utrustning rengörs/desinfekteras med alkoholbaserat </a:t>
            </a:r>
            <a:r>
              <a:rPr lang="sv-SE" b="1" dirty="0" err="1"/>
              <a:t>ytdesinfektionsmedel</a:t>
            </a:r>
            <a:r>
              <a:rPr lang="sv-SE" b="1" dirty="0"/>
              <a:t> med tensid. </a:t>
            </a:r>
          </a:p>
          <a:p>
            <a:pPr algn="ctr"/>
            <a:endParaRPr lang="sv-SE" dirty="0"/>
          </a:p>
          <a:p>
            <a:endParaRPr lang="sv-SE" altLang="sv-SE" dirty="0"/>
          </a:p>
          <a:p>
            <a:endParaRPr lang="sv-SE" altLang="sv-SE" dirty="0"/>
          </a:p>
          <a:p>
            <a:endParaRPr lang="sv-SE" dirty="0"/>
          </a:p>
        </p:txBody>
      </p:sp>
      <p:pic>
        <p:nvPicPr>
          <p:cNvPr id="7171" name="Picture 3" descr="D:\Vårdhygien\Influensa\Influensa\saadan-smitter-forkoelelse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92"/>
          <a:stretch/>
        </p:blipFill>
        <p:spPr bwMode="auto">
          <a:xfrm>
            <a:off x="312334" y="2589882"/>
            <a:ext cx="8750300" cy="193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661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sz="2800" b="0" dirty="0">
                <a:solidFill>
                  <a:schemeClr val="tx1"/>
                </a:solidFill>
              </a:rPr>
              <a:t>Sjukhusen vid </a:t>
            </a:r>
            <a:r>
              <a:rPr lang="sv-SE" altLang="sv-SE" sz="2800" b="0" dirty="0" smtClean="0">
                <a:solidFill>
                  <a:schemeClr val="tx1"/>
                </a:solidFill>
              </a:rPr>
              <a:t>misstänkt eller verifierad influensa </a:t>
            </a:r>
            <a:endParaRPr lang="sv-SE" sz="2800" b="0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3211" y="1257842"/>
            <a:ext cx="3557174" cy="3551227"/>
          </a:xfrm>
        </p:spPr>
        <p:txBody>
          <a:bodyPr/>
          <a:lstStyle/>
          <a:p>
            <a:endParaRPr lang="sv-SE" altLang="sv-SE" dirty="0" smtClean="0"/>
          </a:p>
          <a:p>
            <a:r>
              <a:rPr lang="sv-SE" altLang="sv-SE" dirty="0" smtClean="0"/>
              <a:t>Vid patientförflyttning: Överrapportera vid misstanke och prioritera vårdplats– Enpatientsrum</a:t>
            </a:r>
          </a:p>
          <a:p>
            <a:endParaRPr lang="sv-SE" altLang="sv-SE" dirty="0"/>
          </a:p>
          <a:p>
            <a:r>
              <a:rPr lang="sv-SE" altLang="sv-SE" dirty="0" smtClean="0"/>
              <a:t>Följ Vårdhygiens handläggningsrutin för handläggning av misstänkt eller verifierad influensa  </a:t>
            </a:r>
            <a:endParaRPr lang="sv-SE" altLang="sv-SE" dirty="0"/>
          </a:p>
          <a:p>
            <a:endParaRPr lang="sv-S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15135" r="10333" b="7382"/>
          <a:stretch>
            <a:fillRect/>
          </a:stretch>
        </p:blipFill>
        <p:spPr>
          <a:xfrm>
            <a:off x="4800600" y="1332442"/>
            <a:ext cx="3697817" cy="3121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8279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0" dirty="0" smtClean="0">
                <a:solidFill>
                  <a:schemeClr val="tx1"/>
                </a:solidFill>
              </a:rPr>
              <a:t>Personal</a:t>
            </a:r>
            <a:endParaRPr lang="sv-SE" sz="2800" b="0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61998" y="1109751"/>
            <a:ext cx="3557174" cy="3094396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Basala hygienrutiner </a:t>
            </a:r>
            <a:r>
              <a:rPr lang="sv-SE" b="1" dirty="0" smtClean="0"/>
              <a:t>och klädregler tillämpas </a:t>
            </a:r>
            <a:r>
              <a:rPr lang="sv-SE" b="1" dirty="0"/>
              <a:t>i alla vård- och undersökningssituationer.</a:t>
            </a:r>
          </a:p>
          <a:p>
            <a:r>
              <a:rPr lang="sv-SE" dirty="0" smtClean="0"/>
              <a:t>Begränsa </a:t>
            </a:r>
            <a:r>
              <a:rPr lang="sv-SE" dirty="0"/>
              <a:t>antalet personer </a:t>
            </a:r>
            <a:r>
              <a:rPr lang="sv-SE" dirty="0" smtClean="0"/>
              <a:t>i vården av </a:t>
            </a:r>
            <a:r>
              <a:rPr lang="sv-SE" dirty="0"/>
              <a:t>patienten</a:t>
            </a:r>
            <a:r>
              <a:rPr lang="sv-SE" dirty="0" smtClean="0"/>
              <a:t>.</a:t>
            </a:r>
            <a:endParaRPr lang="sv-SE" dirty="0"/>
          </a:p>
        </p:txBody>
      </p:sp>
      <p:pic>
        <p:nvPicPr>
          <p:cNvPr id="8194" name="Picture 2" descr="D:\Vårdhygien\Influensa\Influensa\vaccinera dig mot influensan.jpg"/>
          <p:cNvPicPr>
            <a:picLocks noGrp="1" noChangeAspect="1" noChangeArrowheads="1"/>
          </p:cNvPicPr>
          <p:nvPr>
            <p:ph sz="half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369" y="1137178"/>
            <a:ext cx="33242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Pj0437181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080" y="2657035"/>
            <a:ext cx="2067455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89208" y="2953812"/>
            <a:ext cx="1847322" cy="125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2266" y="2777154"/>
            <a:ext cx="2548469" cy="19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42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6311" y="350631"/>
            <a:ext cx="6831378" cy="400439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6895" y="4691862"/>
            <a:ext cx="1441342" cy="31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608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sz="2800" b="0" dirty="0" smtClean="0">
                <a:solidFill>
                  <a:schemeClr val="tx1"/>
                </a:solidFill>
              </a:rPr>
              <a:t>Stänkskydd </a:t>
            </a:r>
            <a:r>
              <a:rPr lang="sv-SE" altLang="sv-SE" sz="2800" b="0" dirty="0">
                <a:solidFill>
                  <a:schemeClr val="tx1"/>
                </a:solidFill>
              </a:rPr>
              <a:t>mot </a:t>
            </a:r>
            <a:r>
              <a:rPr lang="sv-SE" altLang="sv-SE" sz="2800" b="0" dirty="0" smtClean="0">
                <a:solidFill>
                  <a:schemeClr val="tx1"/>
                </a:solidFill>
              </a:rPr>
              <a:t>droppsmitta </a:t>
            </a:r>
            <a:endParaRPr lang="sv-SE" sz="2800" b="0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277" y="1080041"/>
            <a:ext cx="3775094" cy="3745959"/>
          </a:xfrm>
        </p:spPr>
        <p:txBody>
          <a:bodyPr/>
          <a:lstStyle/>
          <a:p>
            <a:r>
              <a:rPr lang="sv-SE" altLang="sv-SE" b="1" dirty="0"/>
              <a:t>M</a:t>
            </a:r>
            <a:r>
              <a:rPr lang="sv-SE" altLang="sv-SE" b="1" dirty="0" smtClean="0"/>
              <a:t>unskydd av </a:t>
            </a:r>
            <a:r>
              <a:rPr lang="sv-SE" altLang="sv-SE" b="1" dirty="0"/>
              <a:t>klass IIR i kombination med visir eller skyddsglasögon</a:t>
            </a:r>
            <a:r>
              <a:rPr lang="sv-SE" altLang="sv-SE" dirty="0">
                <a:solidFill>
                  <a:srgbClr val="B21611"/>
                </a:solidFill>
              </a:rPr>
              <a:t> </a:t>
            </a:r>
          </a:p>
          <a:p>
            <a:pPr lvl="1"/>
            <a:r>
              <a:rPr lang="sv-SE" altLang="sv-SE" dirty="0" smtClean="0"/>
              <a:t>skydd </a:t>
            </a:r>
            <a:r>
              <a:rPr lang="sv-SE" altLang="sv-SE" dirty="0"/>
              <a:t>mot droppsmitta när vårdpersonal arbetar nära en </a:t>
            </a:r>
            <a:r>
              <a:rPr lang="sv-SE" altLang="sv-SE" dirty="0" smtClean="0"/>
              <a:t>patient med risk för stänk </a:t>
            </a:r>
            <a:br>
              <a:rPr lang="sv-SE" altLang="sv-SE" dirty="0" smtClean="0"/>
            </a:br>
            <a:r>
              <a:rPr lang="sv-SE" altLang="sv-SE" dirty="0" smtClean="0"/>
              <a:t>(inom två meter</a:t>
            </a:r>
            <a:r>
              <a:rPr lang="sv-SE" altLang="sv-SE" dirty="0"/>
              <a:t>)</a:t>
            </a:r>
          </a:p>
          <a:p>
            <a:r>
              <a:rPr lang="sv-SE" altLang="sv-SE" b="1" dirty="0"/>
              <a:t>A</a:t>
            </a:r>
            <a:r>
              <a:rPr lang="sv-SE" altLang="sv-SE" b="1" dirty="0" smtClean="0"/>
              <a:t>ndningsskydd</a:t>
            </a:r>
            <a:r>
              <a:rPr lang="sv-SE" altLang="sv-SE" b="1" dirty="0"/>
              <a:t>, </a:t>
            </a:r>
            <a:r>
              <a:rPr lang="sv-SE" altLang="sv-SE" b="1" dirty="0" smtClean="0"/>
              <a:t>FFP3 i kombination med </a:t>
            </a:r>
            <a:r>
              <a:rPr lang="sv-SE" altLang="sv-SE" b="1" dirty="0"/>
              <a:t>visir eller skyddsglasögon</a:t>
            </a:r>
            <a:r>
              <a:rPr lang="sv-SE" altLang="sv-SE" dirty="0">
                <a:solidFill>
                  <a:srgbClr val="B21611"/>
                </a:solidFill>
              </a:rPr>
              <a:t> </a:t>
            </a:r>
          </a:p>
          <a:p>
            <a:pPr lvl="1"/>
            <a:r>
              <a:rPr lang="sv-SE" altLang="sv-SE" dirty="0"/>
              <a:t>används vid åtgärder med risk för </a:t>
            </a:r>
            <a:r>
              <a:rPr lang="sv-SE" altLang="sv-SE" dirty="0" smtClean="0"/>
              <a:t>aerosolbildning, </a:t>
            </a:r>
            <a:r>
              <a:rPr lang="sv-SE" altLang="sv-SE" dirty="0"/>
              <a:t>t.ex. </a:t>
            </a:r>
            <a:r>
              <a:rPr lang="sv-SE" altLang="sv-SE" dirty="0" err="1" smtClean="0"/>
              <a:t>slemsugning</a:t>
            </a:r>
            <a:r>
              <a:rPr lang="sv-SE" altLang="sv-SE" dirty="0" smtClean="0"/>
              <a:t>, bronkoskop</a:t>
            </a:r>
            <a:br>
              <a:rPr lang="sv-SE" altLang="sv-SE" dirty="0" smtClean="0"/>
            </a:br>
            <a:r>
              <a:rPr lang="sv-SE" altLang="sv-SE" dirty="0" smtClean="0"/>
              <a:t>eller intubation/</a:t>
            </a:r>
            <a:r>
              <a:rPr lang="sv-SE" altLang="sv-SE" dirty="0" err="1" smtClean="0"/>
              <a:t>extubation</a:t>
            </a:r>
            <a:r>
              <a:rPr lang="sv-SE" altLang="sv-SE" dirty="0" smtClean="0"/>
              <a:t> </a:t>
            </a:r>
            <a:endParaRPr lang="sv-SE" dirty="0"/>
          </a:p>
        </p:txBody>
      </p:sp>
      <p:pic>
        <p:nvPicPr>
          <p:cNvPr id="9218" name="Picture 2" descr="D:\Vårdhygien\Influensa\Influensa\munskydd med visir.png"/>
          <p:cNvPicPr>
            <a:picLocks noGrp="1" noChangeAspect="1" noChangeArrowheads="1"/>
          </p:cNvPicPr>
          <p:nvPr>
            <p:ph sz="half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265" y="1016000"/>
            <a:ext cx="21431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Vårdhygien\Influensa\Influensa\ffp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42" y="2959101"/>
            <a:ext cx="23812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sz="2800" b="0" dirty="0">
                <a:solidFill>
                  <a:schemeClr val="tx1"/>
                </a:solidFill>
              </a:rPr>
              <a:t>Så tas </a:t>
            </a:r>
            <a:r>
              <a:rPr lang="sv-SE" altLang="sv-SE" sz="2800" b="0" dirty="0" smtClean="0">
                <a:solidFill>
                  <a:schemeClr val="tx1"/>
                </a:solidFill>
              </a:rPr>
              <a:t>munskyddet/andningsskyddet på</a:t>
            </a:r>
            <a:endParaRPr lang="sv-SE" sz="2800" b="0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10638" y="1128884"/>
            <a:ext cx="3942609" cy="4014615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sv-SE" altLang="sv-SE" dirty="0"/>
              <a:t>Placera </a:t>
            </a:r>
            <a:r>
              <a:rPr lang="sv-SE" altLang="sv-SE" dirty="0" smtClean="0"/>
              <a:t>skyddet </a:t>
            </a:r>
            <a:r>
              <a:rPr lang="sv-SE" altLang="sv-SE" dirty="0"/>
              <a:t>över näsa, mun och haka </a:t>
            </a:r>
          </a:p>
          <a:p>
            <a:pPr marL="533400" indent="-533400">
              <a:lnSpc>
                <a:spcPct val="90000"/>
              </a:lnSpc>
            </a:pPr>
            <a:r>
              <a:rPr lang="sv-SE" altLang="sv-SE" dirty="0"/>
              <a:t>Kläm åt metallskenan över näsryggen så </a:t>
            </a:r>
            <a:r>
              <a:rPr lang="sv-SE" altLang="sv-SE" dirty="0" smtClean="0"/>
              <a:t>att skyddet </a:t>
            </a:r>
            <a:r>
              <a:rPr lang="sv-SE" altLang="sv-SE" dirty="0"/>
              <a:t>sitter bra </a:t>
            </a:r>
          </a:p>
          <a:p>
            <a:pPr marL="533400" indent="-533400">
              <a:lnSpc>
                <a:spcPct val="90000"/>
              </a:lnSpc>
            </a:pPr>
            <a:r>
              <a:rPr lang="sv-SE" altLang="sv-SE" dirty="0"/>
              <a:t>Fäst snörena (eller gummibandet) bakom huvudet </a:t>
            </a:r>
          </a:p>
          <a:p>
            <a:pPr marL="533400" indent="-533400">
              <a:lnSpc>
                <a:spcPct val="90000"/>
              </a:lnSpc>
            </a:pPr>
            <a:r>
              <a:rPr lang="sv-SE" altLang="sv-SE" dirty="0" smtClean="0"/>
              <a:t>Justera skyddet </a:t>
            </a:r>
            <a:r>
              <a:rPr lang="sv-SE" altLang="sv-SE" dirty="0"/>
              <a:t>så det sitter bra runt näsan och över </a:t>
            </a:r>
            <a:r>
              <a:rPr lang="sv-SE" altLang="sv-SE" dirty="0" smtClean="0"/>
              <a:t>hakan</a:t>
            </a:r>
          </a:p>
          <a:p>
            <a:pPr marL="533400" indent="-533400">
              <a:lnSpc>
                <a:spcPct val="90000"/>
              </a:lnSpc>
            </a:pPr>
            <a:r>
              <a:rPr lang="sv-SE" altLang="sv-SE" dirty="0" smtClean="0"/>
              <a:t>Vid användning av andningsskydd FFP2/FFP3 gör ett täthetstest </a:t>
            </a:r>
            <a:endParaRPr lang="sv-SE" altLang="sv-SE" dirty="0"/>
          </a:p>
          <a:p>
            <a:endParaRPr lang="sv-SE" dirty="0"/>
          </a:p>
        </p:txBody>
      </p:sp>
      <p:pic>
        <p:nvPicPr>
          <p:cNvPr id="6" name="Picture 4" descr="Illustrasjon av riktig festet munnbind: CDC, Atlanta, USA"/>
          <p:cNvPicPr>
            <a:picLocks noGrp="1" noChangeAspect="1" noChangeArrowheads="1"/>
          </p:cNvPicPr>
          <p:nvPr>
            <p:ph sz="half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24" y="1503364"/>
            <a:ext cx="2331773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592" y="4223280"/>
            <a:ext cx="25971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13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sz="2800" b="0" dirty="0">
                <a:solidFill>
                  <a:schemeClr val="tx1"/>
                </a:solidFill>
              </a:rPr>
              <a:t>Så tas </a:t>
            </a:r>
            <a:r>
              <a:rPr lang="sv-SE" altLang="sv-SE" sz="2800" b="0" dirty="0" smtClean="0">
                <a:solidFill>
                  <a:schemeClr val="tx1"/>
                </a:solidFill>
              </a:rPr>
              <a:t>munskyddet/andningsskyddet av</a:t>
            </a:r>
            <a:endParaRPr lang="sv-SE" sz="2800" b="0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72448" y="1257839"/>
            <a:ext cx="3775011" cy="3504165"/>
          </a:xfrm>
        </p:spPr>
        <p:txBody>
          <a:bodyPr/>
          <a:lstStyle/>
          <a:p>
            <a:endParaRPr lang="sv-SE" altLang="sv-SE" dirty="0" smtClean="0"/>
          </a:p>
          <a:p>
            <a:r>
              <a:rPr lang="sv-SE" altLang="sv-SE" dirty="0" smtClean="0"/>
              <a:t>Rör </a:t>
            </a:r>
            <a:r>
              <a:rPr lang="sv-SE" altLang="sv-SE" dirty="0"/>
              <a:t>inte själva </a:t>
            </a:r>
            <a:r>
              <a:rPr lang="sv-SE" altLang="sv-SE" dirty="0" smtClean="0"/>
              <a:t>skyddet</a:t>
            </a:r>
            <a:r>
              <a:rPr lang="sv-SE" altLang="sv-SE" dirty="0"/>
              <a:t>, bara snörena (gummibanden) bakom huvudet. </a:t>
            </a:r>
            <a:endParaRPr lang="sv-SE" altLang="sv-SE" dirty="0" smtClean="0"/>
          </a:p>
          <a:p>
            <a:endParaRPr lang="sv-SE" altLang="sv-SE" dirty="0"/>
          </a:p>
          <a:p>
            <a:r>
              <a:rPr lang="sv-SE" altLang="sv-SE" dirty="0"/>
              <a:t>Lossa det nedre bandet först, därefter det övre bandet. </a:t>
            </a:r>
            <a:endParaRPr lang="sv-SE" altLang="sv-SE" dirty="0" smtClean="0"/>
          </a:p>
          <a:p>
            <a:endParaRPr lang="sv-SE" altLang="sv-SE" dirty="0"/>
          </a:p>
          <a:p>
            <a:r>
              <a:rPr lang="sv-SE" altLang="sv-SE" dirty="0"/>
              <a:t>Lyft </a:t>
            </a:r>
            <a:r>
              <a:rPr lang="sv-SE" altLang="sv-SE" dirty="0" smtClean="0"/>
              <a:t>skyddet </a:t>
            </a:r>
            <a:r>
              <a:rPr lang="sv-SE" altLang="sv-SE" dirty="0"/>
              <a:t>från ansiktet medan du håller i banden</a:t>
            </a:r>
          </a:p>
          <a:p>
            <a:endParaRPr lang="sv-SE" dirty="0"/>
          </a:p>
        </p:txBody>
      </p:sp>
      <p:pic>
        <p:nvPicPr>
          <p:cNvPr id="4" name="Picture 4" descr="Illustrasjon - slik tas munnbind av for å unngå smitte: CDC, Atlanta, U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091" y="1084795"/>
            <a:ext cx="2414588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Illustrasjon - hvordan kaste munnbind for å unngå smitte: CDC, Atlanta, U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091" y="3335339"/>
            <a:ext cx="2119842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51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sz="2800" b="0" dirty="0">
                <a:solidFill>
                  <a:schemeClr val="tx1"/>
                </a:solidFill>
              </a:rPr>
              <a:t>Efter användning av </a:t>
            </a:r>
            <a:r>
              <a:rPr lang="sv-SE" altLang="sv-SE" sz="2800" b="0" dirty="0" smtClean="0">
                <a:solidFill>
                  <a:schemeClr val="tx1"/>
                </a:solidFill>
              </a:rPr>
              <a:t>munskydd/ andningsskydd</a:t>
            </a:r>
            <a:endParaRPr lang="sv-SE" sz="2800" b="0" dirty="0">
              <a:solidFill>
                <a:schemeClr val="tx1"/>
              </a:solidFill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 altLang="sv-SE" dirty="0" smtClean="0"/>
          </a:p>
          <a:p>
            <a:r>
              <a:rPr lang="sv-SE" altLang="sv-SE" dirty="0" smtClean="0"/>
              <a:t>Kasta munskyddet direkt </a:t>
            </a:r>
            <a:r>
              <a:rPr lang="sv-SE" altLang="sv-SE" dirty="0"/>
              <a:t>i soporna utan att </a:t>
            </a:r>
            <a:r>
              <a:rPr lang="sv-SE" altLang="sv-SE" dirty="0" smtClean="0"/>
              <a:t>vidröra det</a:t>
            </a:r>
            <a:r>
              <a:rPr lang="sv-SE" altLang="sv-SE" dirty="0"/>
              <a:t>. </a:t>
            </a:r>
          </a:p>
          <a:p>
            <a:r>
              <a:rPr lang="sv-SE" altLang="sv-SE" dirty="0" smtClean="0"/>
              <a:t>Desinficera händerna</a:t>
            </a:r>
            <a:endParaRPr lang="sv-SE" altLang="sv-SE" dirty="0"/>
          </a:p>
          <a:p>
            <a:r>
              <a:rPr lang="sv-SE" altLang="sv-SE" dirty="0"/>
              <a:t>Begagnade </a:t>
            </a:r>
            <a:r>
              <a:rPr lang="sv-SE" altLang="sv-SE" dirty="0" smtClean="0"/>
              <a:t>munskydd/andningsskydd </a:t>
            </a:r>
            <a:r>
              <a:rPr lang="sv-SE" altLang="sv-SE" dirty="0"/>
              <a:t>ska </a:t>
            </a:r>
            <a:r>
              <a:rPr lang="sv-SE" altLang="sv-SE" b="1" dirty="0"/>
              <a:t>inte</a:t>
            </a:r>
            <a:r>
              <a:rPr lang="sv-SE" altLang="sv-SE" dirty="0"/>
              <a:t> användas på nytt. Det kan öka risken för </a:t>
            </a:r>
            <a:r>
              <a:rPr lang="sv-SE" altLang="sv-SE" dirty="0" smtClean="0"/>
              <a:t>smitta/smittspridning.</a:t>
            </a:r>
            <a:endParaRPr lang="sv-SE" altLang="sv-SE" dirty="0"/>
          </a:p>
          <a:p>
            <a:endParaRPr lang="sv-SE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64749" y="1534568"/>
            <a:ext cx="3105414" cy="256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74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1" y="33468"/>
            <a:ext cx="6857999" cy="448170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8224" y="4688842"/>
            <a:ext cx="1407762" cy="30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851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0" dirty="0" smtClean="0">
                <a:solidFill>
                  <a:schemeClr val="tx1"/>
                </a:solidFill>
              </a:rPr>
              <a:t>Handläggning av patient</a:t>
            </a:r>
            <a:endParaRPr lang="sv-SE" b="0" dirty="0">
              <a:solidFill>
                <a:schemeClr val="tx1"/>
              </a:solidFill>
            </a:endParaRPr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>
          <a:xfrm>
            <a:off x="685800" y="973669"/>
            <a:ext cx="3563052" cy="3175370"/>
          </a:xfrm>
        </p:spPr>
        <p:txBody>
          <a:bodyPr/>
          <a:lstStyle/>
          <a:p>
            <a:r>
              <a:rPr lang="sv-SE" dirty="0"/>
              <a:t>Informera/uppmana patienten till en god handhygien och hostetikett. </a:t>
            </a:r>
          </a:p>
          <a:p>
            <a:r>
              <a:rPr lang="sv-SE" dirty="0" smtClean="0"/>
              <a:t>Isolera </a:t>
            </a:r>
            <a:r>
              <a:rPr lang="sv-SE" dirty="0"/>
              <a:t>på enpatientrum med egen toalett </a:t>
            </a:r>
          </a:p>
          <a:p>
            <a:r>
              <a:rPr lang="sv-SE" dirty="0" smtClean="0"/>
              <a:t>Vid </a:t>
            </a:r>
            <a:r>
              <a:rPr lang="sv-SE" dirty="0"/>
              <a:t>brist på enpatientrum kan flera patienter med laboratorieverifierad influensa vårdas på samma rum </a:t>
            </a:r>
          </a:p>
          <a:p>
            <a:r>
              <a:rPr lang="sv-SE" dirty="0" smtClean="0"/>
              <a:t>Om </a:t>
            </a:r>
            <a:r>
              <a:rPr lang="sv-SE" dirty="0"/>
              <a:t>patient på flersal insjuknar med influensa bör patienten flyttas till enpatientrum. </a:t>
            </a:r>
            <a:endParaRPr lang="sv-SE" dirty="0" smtClean="0"/>
          </a:p>
          <a:p>
            <a:r>
              <a:rPr lang="sv-SE" dirty="0" smtClean="0"/>
              <a:t>Nya patienter ska </a:t>
            </a:r>
            <a:r>
              <a:rPr lang="sv-SE" dirty="0"/>
              <a:t>inte läggas in på </a:t>
            </a:r>
            <a:r>
              <a:rPr lang="sv-SE" dirty="0" smtClean="0"/>
              <a:t>flersalen där </a:t>
            </a:r>
            <a:r>
              <a:rPr lang="sv-SE" dirty="0"/>
              <a:t>exponerade patienter </a:t>
            </a:r>
            <a:r>
              <a:rPr lang="sv-SE" dirty="0" smtClean="0"/>
              <a:t>vårdas som isolerade. Det gäller  tills inkubationstiden </a:t>
            </a:r>
            <a:r>
              <a:rPr lang="sv-SE" dirty="0"/>
              <a:t>har löpt </a:t>
            </a:r>
            <a:r>
              <a:rPr lang="sv-SE" dirty="0" smtClean="0"/>
              <a:t>ut. </a:t>
            </a:r>
            <a:endParaRPr lang="sv-SE" dirty="0"/>
          </a:p>
        </p:txBody>
      </p:sp>
      <p:pic>
        <p:nvPicPr>
          <p:cNvPr id="7" name="Picture 3" descr="Basra air base field hospital"/>
          <p:cNvPicPr>
            <a:picLocks noGrp="1" noChangeAspect="1" noChangeArrowheads="1"/>
          </p:cNvPicPr>
          <p:nvPr>
            <p:ph sz="half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5729" y="1117643"/>
            <a:ext cx="4029604" cy="3437467"/>
          </a:xfrm>
        </p:spPr>
      </p:pic>
    </p:spTree>
    <p:extLst>
      <p:ext uri="{BB962C8B-B14F-4D97-AF65-F5344CB8AC3E}">
        <p14:creationId xmlns:p14="http://schemas.microsoft.com/office/powerpoint/2010/main" val="373240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sz="2800" b="0" dirty="0">
                <a:solidFill>
                  <a:schemeClr val="tx1"/>
                </a:solidFill>
              </a:rPr>
              <a:t>Influensa</a:t>
            </a:r>
            <a:endParaRPr lang="sv-SE" sz="2800" b="0" dirty="0">
              <a:solidFill>
                <a:schemeClr val="tx1"/>
              </a:solidFill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smtClean="0"/>
              <a:t>Finns A, B, C och D influensa </a:t>
            </a:r>
          </a:p>
          <a:p>
            <a:r>
              <a:rPr lang="sv-SE" dirty="0" smtClean="0"/>
              <a:t>Sprids direkt till </a:t>
            </a:r>
            <a:r>
              <a:rPr lang="sv-SE" dirty="0"/>
              <a:t>luftvägar och ögon genom </a:t>
            </a:r>
            <a:r>
              <a:rPr lang="sv-SE" dirty="0" err="1" smtClean="0"/>
              <a:t>ff</a:t>
            </a:r>
            <a:r>
              <a:rPr lang="sv-SE" dirty="0" smtClean="0"/>
              <a:t> droppsmitta</a:t>
            </a:r>
            <a:r>
              <a:rPr lang="sv-SE" dirty="0"/>
              <a:t>. </a:t>
            </a:r>
            <a:endParaRPr lang="sv-SE" dirty="0" smtClean="0"/>
          </a:p>
          <a:p>
            <a:r>
              <a:rPr lang="sv-SE" dirty="0" smtClean="0"/>
              <a:t>Kan </a:t>
            </a:r>
            <a:r>
              <a:rPr lang="sv-SE" dirty="0"/>
              <a:t>också överföras genom </a:t>
            </a:r>
            <a:r>
              <a:rPr lang="sv-SE" dirty="0" smtClean="0"/>
              <a:t>indirekt </a:t>
            </a:r>
            <a:r>
              <a:rPr lang="sv-SE" dirty="0"/>
              <a:t>kontaktsmitta </a:t>
            </a:r>
          </a:p>
          <a:p>
            <a:r>
              <a:rPr lang="sv-SE" dirty="0" smtClean="0"/>
              <a:t>Droppsmitta kan övergå till luftburen smitta vid vissa undersökningar och behandlingar.</a:t>
            </a:r>
            <a:br>
              <a:rPr lang="sv-SE" dirty="0" smtClean="0"/>
            </a:br>
            <a:r>
              <a:rPr lang="sv-SE" dirty="0"/>
              <a:t>E</a:t>
            </a:r>
            <a:r>
              <a:rPr lang="sv-SE" dirty="0" smtClean="0"/>
              <a:t>x</a:t>
            </a:r>
            <a:r>
              <a:rPr lang="sv-SE" dirty="0"/>
              <a:t>. </a:t>
            </a:r>
            <a:r>
              <a:rPr lang="sv-SE" dirty="0" smtClean="0"/>
              <a:t>bronkoskopi</a:t>
            </a:r>
            <a:r>
              <a:rPr lang="sv-SE" dirty="0"/>
              <a:t>, sugning av luftvägar, </a:t>
            </a:r>
            <a:r>
              <a:rPr lang="sv-SE" dirty="0" smtClean="0"/>
              <a:t>in- eller extubation</a:t>
            </a:r>
            <a:r>
              <a:rPr lang="sv-SE" dirty="0"/>
              <a:t>.</a:t>
            </a:r>
            <a:r>
              <a:rPr lang="sv-SE" dirty="0" smtClean="0"/>
              <a:t> </a:t>
            </a:r>
            <a:endParaRPr lang="sv-SE" dirty="0"/>
          </a:p>
          <a:p>
            <a:pPr marL="0" indent="0">
              <a:buNone/>
            </a:pPr>
            <a:endParaRPr lang="sv-SE" altLang="sv-SE" dirty="0"/>
          </a:p>
          <a:p>
            <a:endParaRPr lang="sv-SE" dirty="0"/>
          </a:p>
        </p:txBody>
      </p:sp>
      <p:pic>
        <p:nvPicPr>
          <p:cNvPr id="2051" name="Picture 3" descr="D:\Vårdhygien\Influensa\Influensa\lungor andningsväägar.jpg"/>
          <p:cNvPicPr>
            <a:picLocks noGrp="1" noChangeAspect="1" noChangeArrowheads="1"/>
          </p:cNvPicPr>
          <p:nvPr>
            <p:ph sz="half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863"/>
          <a:stretch/>
        </p:blipFill>
        <p:spPr bwMode="auto">
          <a:xfrm>
            <a:off x="4783666" y="982135"/>
            <a:ext cx="3674534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7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0" dirty="0" smtClean="0">
                <a:solidFill>
                  <a:schemeClr val="tx1"/>
                </a:solidFill>
              </a:rPr>
              <a:t>Undersökning/behandling</a:t>
            </a:r>
            <a:endParaRPr lang="sv-SE" sz="2800" b="0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31" y="1314954"/>
            <a:ext cx="5978096" cy="3171986"/>
          </a:xfrm>
        </p:spPr>
        <p:txBody>
          <a:bodyPr/>
          <a:lstStyle/>
          <a:p>
            <a:r>
              <a:rPr lang="sv-SE" sz="1400" dirty="0"/>
              <a:t>Ska inte lämna vårdrummet om det inte är medicinskt nödvändigt </a:t>
            </a:r>
          </a:p>
          <a:p>
            <a:r>
              <a:rPr lang="sv-SE" sz="1400" dirty="0" smtClean="0"/>
              <a:t>Undersök/behandla </a:t>
            </a:r>
            <a:r>
              <a:rPr lang="sv-SE" sz="1400" dirty="0"/>
              <a:t>patienten i så stor utsträckning som möjligt på vårdrummet </a:t>
            </a:r>
          </a:p>
          <a:p>
            <a:r>
              <a:rPr lang="sv-SE" sz="1400" dirty="0" smtClean="0"/>
              <a:t>Om </a:t>
            </a:r>
            <a:r>
              <a:rPr lang="sv-SE" sz="1400" dirty="0"/>
              <a:t>undersökning/behandling måste ske på annan enhet ska den mottagande enheten vara informerad i förväg </a:t>
            </a:r>
            <a:endParaRPr lang="sv-SE" sz="1400" dirty="0" smtClean="0"/>
          </a:p>
          <a:p>
            <a:r>
              <a:rPr lang="sv-SE" sz="1400" dirty="0"/>
              <a:t>Vid transport inom sjukhuset ska patienten få engångsnäsdukar och instrueras att hosta och nysa i näsduk, som sedan kastas i medföljande plastpåse. Patienten ska därefter desinfektera </a:t>
            </a:r>
            <a:r>
              <a:rPr lang="sv-SE" sz="1400" dirty="0" smtClean="0"/>
              <a:t>händerna</a:t>
            </a:r>
          </a:p>
          <a:p>
            <a:r>
              <a:rPr lang="sv-SE" sz="1400" dirty="0" smtClean="0"/>
              <a:t>Patienten bör inte vistas i väntrum utan föras direkt in i behandlingsrum</a:t>
            </a:r>
            <a:endParaRPr lang="sv-SE" sz="1400" dirty="0"/>
          </a:p>
          <a:p>
            <a:pPr algn="ctr"/>
            <a:endParaRPr lang="sv-SE" sz="1400" dirty="0"/>
          </a:p>
          <a:p>
            <a:endParaRPr lang="sv-SE" sz="1400" dirty="0" smtClean="0"/>
          </a:p>
          <a:p>
            <a:endParaRPr lang="sv-SE" sz="1400" dirty="0"/>
          </a:p>
          <a:p>
            <a:endParaRPr lang="sv-SE" sz="1400" dirty="0"/>
          </a:p>
          <a:p>
            <a:endParaRPr lang="sv-SE" sz="1400" dirty="0"/>
          </a:p>
          <a:p>
            <a:endParaRPr lang="sv-SE" sz="1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670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0" dirty="0" smtClean="0">
                <a:solidFill>
                  <a:schemeClr val="tx1"/>
                </a:solidFill>
              </a:rPr>
              <a:t>Besökare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7011" y="1008235"/>
            <a:ext cx="3557174" cy="2903366"/>
          </a:xfrm>
        </p:spPr>
        <p:txBody>
          <a:bodyPr/>
          <a:lstStyle/>
          <a:p>
            <a:r>
              <a:rPr lang="sv-SE" dirty="0" smtClean="0"/>
              <a:t>Antalet </a:t>
            </a:r>
            <a:r>
              <a:rPr lang="sv-SE" dirty="0"/>
              <a:t>besökare bör begränsas. </a:t>
            </a:r>
          </a:p>
          <a:p>
            <a:r>
              <a:rPr lang="sv-SE" dirty="0" smtClean="0"/>
              <a:t>Ska </a:t>
            </a:r>
            <a:r>
              <a:rPr lang="sv-SE" dirty="0"/>
              <a:t>endast vistas hos sin närstående på vårdrummet </a:t>
            </a:r>
          </a:p>
          <a:p>
            <a:r>
              <a:rPr lang="sv-SE" dirty="0" smtClean="0"/>
              <a:t>Informera </a:t>
            </a:r>
            <a:r>
              <a:rPr lang="sv-SE" dirty="0"/>
              <a:t>och uppmana besökare att desinfektera sina händer före och efter besök. </a:t>
            </a:r>
            <a:endParaRPr lang="sv-SE" dirty="0" smtClean="0"/>
          </a:p>
          <a:p>
            <a:r>
              <a:rPr lang="sv-SE" dirty="0" smtClean="0"/>
              <a:t>För besökare </a:t>
            </a:r>
            <a:r>
              <a:rPr lang="sv-SE" dirty="0"/>
              <a:t>gäller samma skyddsutrustning som för vårdpersonal. </a:t>
            </a:r>
          </a:p>
          <a:p>
            <a:endParaRPr lang="sv-SE" dirty="0"/>
          </a:p>
        </p:txBody>
      </p:sp>
      <p:pic>
        <p:nvPicPr>
          <p:cNvPr id="5" name="Picture 4" descr="hosta"/>
          <p:cNvPicPr>
            <a:picLocks noGrp="1" noChangeAspect="1" noChangeArrowheads="1"/>
          </p:cNvPicPr>
          <p:nvPr>
            <p:ph sz="half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801" y="1727201"/>
            <a:ext cx="2808532" cy="194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00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0" dirty="0" smtClean="0">
                <a:solidFill>
                  <a:schemeClr val="tx1"/>
                </a:solidFill>
              </a:rPr>
              <a:t>Måltider, material, tvätt</a:t>
            </a:r>
            <a:r>
              <a:rPr lang="sv-SE" sz="2800" b="0" dirty="0">
                <a:solidFill>
                  <a:schemeClr val="tx1"/>
                </a:solidFill>
              </a:rPr>
              <a:t> </a:t>
            </a:r>
            <a:r>
              <a:rPr lang="sv-SE" sz="2800" b="0" dirty="0" smtClean="0">
                <a:solidFill>
                  <a:schemeClr val="tx1"/>
                </a:solidFill>
              </a:rPr>
              <a:t>och avfall </a:t>
            </a:r>
            <a:endParaRPr lang="sv-SE" sz="2800" b="0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sz="1400" dirty="0" smtClean="0"/>
              <a:t>Patienten </a:t>
            </a:r>
            <a:r>
              <a:rPr lang="sv-SE" sz="1400" dirty="0"/>
              <a:t>serveras och äter på vårdrummet </a:t>
            </a:r>
          </a:p>
          <a:p>
            <a:r>
              <a:rPr lang="sv-SE" sz="1400" dirty="0" smtClean="0"/>
              <a:t>Porslin</a:t>
            </a:r>
            <a:r>
              <a:rPr lang="sv-SE" sz="1400" dirty="0"/>
              <a:t>, bestick och matbrickor hanteras som vanligt och diskas i diskmaskin. </a:t>
            </a:r>
          </a:p>
          <a:p>
            <a:r>
              <a:rPr lang="sv-SE" sz="1400" dirty="0"/>
              <a:t>Använd i första hand engångsmaterial </a:t>
            </a:r>
            <a:r>
              <a:rPr lang="sv-SE" sz="1400" dirty="0" smtClean="0"/>
              <a:t>och rumsbunden </a:t>
            </a:r>
            <a:r>
              <a:rPr lang="sv-SE" sz="1400" dirty="0"/>
              <a:t>utrustning (stetoskop, blodtrycksmanschett etc.) </a:t>
            </a:r>
            <a:endParaRPr lang="sv-SE" sz="1400" dirty="0" smtClean="0"/>
          </a:p>
          <a:p>
            <a:r>
              <a:rPr lang="sv-SE" sz="1400" dirty="0" smtClean="0"/>
              <a:t>Skyddsutrustning personal ska förvaras inne på salen, ej i korridoren</a:t>
            </a:r>
            <a:endParaRPr lang="sv-SE" sz="1400" dirty="0"/>
          </a:p>
          <a:p>
            <a:r>
              <a:rPr lang="sv-SE" sz="1400" dirty="0" smtClean="0"/>
              <a:t>Ta bara in det material som behövs till varje vårdmoment.</a:t>
            </a:r>
            <a:r>
              <a:rPr lang="sv-SE" sz="1400" dirty="0"/>
              <a:t> </a:t>
            </a:r>
            <a:r>
              <a:rPr lang="sv-SE" sz="1400" dirty="0" smtClean="0"/>
              <a:t>Begränsa förrådsmängden på rummet/toaletten </a:t>
            </a:r>
            <a:endParaRPr lang="sv-SE" sz="1400" dirty="0"/>
          </a:p>
          <a:p>
            <a:r>
              <a:rPr lang="sv-SE" sz="1400" dirty="0" smtClean="0"/>
              <a:t>Tvätt och avfall hanteras och skickas som vanlig tvätt och avfall</a:t>
            </a:r>
            <a:endParaRPr lang="sv-SE" sz="1400" dirty="0"/>
          </a:p>
          <a:p>
            <a:endParaRPr lang="sv-SE" sz="1400" dirty="0"/>
          </a:p>
          <a:p>
            <a:endParaRPr lang="sv-SE" sz="1400" dirty="0"/>
          </a:p>
        </p:txBody>
      </p:sp>
      <p:pic>
        <p:nvPicPr>
          <p:cNvPr id="5" name="Picture 6" descr="MPj04394690000[1]"/>
          <p:cNvPicPr>
            <a:picLocks noGrp="1" noChangeAspect="1" noChangeArrowheads="1"/>
          </p:cNvPicPr>
          <p:nvPr>
            <p:ph sz="half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6067" y="1257302"/>
            <a:ext cx="3539066" cy="309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22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b="0" dirty="0" smtClean="0">
                <a:solidFill>
                  <a:schemeClr val="tx1"/>
                </a:solidFill>
              </a:rPr>
              <a:t>Punktdesinfektion och daglig städning </a:t>
            </a:r>
            <a:endParaRPr lang="sv-SE" sz="2800" b="0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29938" y="1257840"/>
            <a:ext cx="3910447" cy="3606391"/>
          </a:xfrm>
        </p:spPr>
        <p:txBody>
          <a:bodyPr/>
          <a:lstStyle/>
          <a:p>
            <a:r>
              <a:rPr lang="sv-SE" dirty="0"/>
              <a:t>Vårdpersonal ansvarar för att omedelbart torka upp </a:t>
            </a:r>
            <a:r>
              <a:rPr lang="sv-SE" dirty="0" smtClean="0"/>
              <a:t>spill/stänk av </a:t>
            </a:r>
            <a:r>
              <a:rPr lang="sv-SE" dirty="0"/>
              <a:t>kroppsvätskor med en engångsduk </a:t>
            </a:r>
            <a:r>
              <a:rPr lang="sv-SE" dirty="0" smtClean="0"/>
              <a:t>och </a:t>
            </a:r>
            <a:r>
              <a:rPr lang="sv-SE" dirty="0"/>
              <a:t>därefter desinfektera ytan med alkoholbaserat desinfektionsmedel med tensid </a:t>
            </a:r>
          </a:p>
          <a:p>
            <a:r>
              <a:rPr lang="sv-SE" dirty="0"/>
              <a:t>Informera </a:t>
            </a:r>
            <a:r>
              <a:rPr lang="sv-SE" dirty="0" smtClean="0"/>
              <a:t>lokalvårdaren</a:t>
            </a:r>
            <a:r>
              <a:rPr lang="sv-SE" dirty="0"/>
              <a:t> </a:t>
            </a:r>
            <a:r>
              <a:rPr lang="sv-SE" dirty="0" smtClean="0"/>
              <a:t>som </a:t>
            </a:r>
            <a:r>
              <a:rPr lang="sv-SE" dirty="0"/>
              <a:t>s</a:t>
            </a:r>
            <a:r>
              <a:rPr lang="sv-SE" dirty="0" smtClean="0"/>
              <a:t>ka </a:t>
            </a:r>
            <a:r>
              <a:rPr lang="sv-SE" dirty="0"/>
              <a:t>använda samma skyddsutrustning som vårdpersonal </a:t>
            </a:r>
          </a:p>
          <a:p>
            <a:r>
              <a:rPr lang="sv-SE" dirty="0" smtClean="0"/>
              <a:t>Tagytor </a:t>
            </a:r>
            <a:r>
              <a:rPr lang="sv-SE" dirty="0"/>
              <a:t>som t.ex. handtag, säng, sängbord, toalett, kranar desinfekteras med alkoholbaserat ytdesinfektionsmedel med tensid </a:t>
            </a:r>
            <a:endParaRPr lang="sv-SE" dirty="0" smtClean="0"/>
          </a:p>
          <a:p>
            <a:r>
              <a:rPr lang="sv-SE" dirty="0" smtClean="0"/>
              <a:t>Desinfektera använd städutrustning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b="1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74587" y="1034402"/>
            <a:ext cx="3098800" cy="365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37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innehåll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235870"/>
            <a:ext cx="2601482" cy="1732587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Slutstädning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>
          <a:xfrm>
            <a:off x="457199" y="1200151"/>
            <a:ext cx="4929809" cy="3242640"/>
          </a:xfrm>
        </p:spPr>
        <p:txBody>
          <a:bodyPr>
            <a:normAutofit fontScale="62500" lnSpcReduction="20000"/>
          </a:bodyPr>
          <a:lstStyle/>
          <a:p>
            <a:r>
              <a:rPr lang="sv-SE" dirty="0"/>
              <a:t>Slutstäda </a:t>
            </a:r>
            <a:r>
              <a:rPr lang="sv-SE" dirty="0" err="1"/>
              <a:t>vårdrum</a:t>
            </a:r>
            <a:r>
              <a:rPr lang="sv-SE" dirty="0"/>
              <a:t>, hygienutrymme, medicinteknisk utrustning och hjälpmedel med </a:t>
            </a:r>
            <a:r>
              <a:rPr lang="sv-SE" dirty="0" err="1" smtClean="0"/>
              <a:t>Ytdesinfektionsmedel</a:t>
            </a:r>
            <a:r>
              <a:rPr lang="sv-SE" dirty="0" smtClean="0"/>
              <a:t> med tensid eller </a:t>
            </a:r>
            <a:r>
              <a:rPr lang="sv-SE" dirty="0" err="1" smtClean="0"/>
              <a:t>Wet</a:t>
            </a:r>
            <a:r>
              <a:rPr lang="sv-SE" dirty="0" smtClean="0"/>
              <a:t> </a:t>
            </a:r>
            <a:r>
              <a:rPr lang="sv-SE" dirty="0" err="1" smtClean="0"/>
              <a:t>wipe</a:t>
            </a:r>
            <a:r>
              <a:rPr lang="sv-SE" dirty="0" smtClean="0"/>
              <a:t> engångs </a:t>
            </a:r>
            <a:r>
              <a:rPr lang="sv-SE" dirty="0" err="1" smtClean="0"/>
              <a:t>ethanolduk</a:t>
            </a:r>
            <a:r>
              <a:rPr lang="sv-SE" dirty="0" smtClean="0"/>
              <a:t>. </a:t>
            </a:r>
          </a:p>
          <a:p>
            <a:endParaRPr lang="sv-SE" dirty="0"/>
          </a:p>
          <a:p>
            <a:r>
              <a:rPr lang="sv-SE" dirty="0"/>
              <a:t>Noggrann mekanisk bearbetning av ytorna. 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Överblivet </a:t>
            </a:r>
            <a:r>
              <a:rPr lang="sv-SE" dirty="0"/>
              <a:t>engångsmaterial och/eller avdelningsförpackningar som </a:t>
            </a:r>
            <a:r>
              <a:rPr lang="sv-SE" dirty="0" smtClean="0"/>
              <a:t>förvarats </a:t>
            </a:r>
            <a:r>
              <a:rPr lang="sv-SE" dirty="0"/>
              <a:t>inom 2 meter från patienten anses som kontaminerat och kasseras som konventionellt avfall.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 alt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altLang="sv-S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708590"/>
            <a:ext cx="1307024" cy="29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388" y="1504626"/>
            <a:ext cx="2282024" cy="228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23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30" y="72327"/>
            <a:ext cx="8125020" cy="4551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3589" y="4711485"/>
            <a:ext cx="1422398" cy="30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5" y="72327"/>
            <a:ext cx="8639175" cy="463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0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61512" y="275093"/>
            <a:ext cx="7772400" cy="1102519"/>
          </a:xfrm>
        </p:spPr>
        <p:txBody>
          <a:bodyPr/>
          <a:lstStyle/>
          <a:p>
            <a:r>
              <a:rPr lang="sv-SE" dirty="0"/>
              <a:t>Tack för visat intresse!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47312" y="1778307"/>
            <a:ext cx="6400800" cy="2518485"/>
          </a:xfrm>
        </p:spPr>
        <p:txBody>
          <a:bodyPr>
            <a:normAutofit lnSpcReduction="10000"/>
          </a:bodyPr>
          <a:lstStyle/>
          <a:p>
            <a:r>
              <a:rPr lang="sv-SE" b="1" dirty="0" smtClean="0">
                <a:solidFill>
                  <a:schemeClr val="tx1"/>
                </a:solidFill>
              </a:rPr>
              <a:t>Och att du:   </a:t>
            </a:r>
            <a:br>
              <a:rPr lang="sv-SE" b="1" dirty="0" smtClean="0">
                <a:solidFill>
                  <a:schemeClr val="tx1"/>
                </a:solidFill>
              </a:rPr>
            </a:br>
            <a:endParaRPr lang="sv-SE" b="1" dirty="0" smtClean="0">
              <a:solidFill>
                <a:schemeClr val="tx1"/>
              </a:solidFill>
            </a:endParaRPr>
          </a:p>
          <a:p>
            <a:endParaRPr lang="sv-SE" b="1" dirty="0" smtClean="0">
              <a:solidFill>
                <a:schemeClr val="tx1"/>
              </a:solidFill>
            </a:endParaRPr>
          </a:p>
          <a:p>
            <a:r>
              <a:rPr lang="sv-SE" dirty="0" smtClean="0">
                <a:solidFill>
                  <a:srgbClr val="FF0000"/>
                </a:solidFill>
              </a:rPr>
              <a:t>Tänker på dig själv och de i din omgivning genom att vaccinerar dig!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63" y="1350980"/>
            <a:ext cx="2263806" cy="190869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301" y="4697487"/>
            <a:ext cx="1486685" cy="32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70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51642" y="0"/>
            <a:ext cx="5978095" cy="834016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Symtom och Smittsamhet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>
          <a:xfrm>
            <a:off x="651642" y="518897"/>
            <a:ext cx="6663558" cy="3895448"/>
          </a:xfrm>
        </p:spPr>
        <p:txBody>
          <a:bodyPr/>
          <a:lstStyle/>
          <a:p>
            <a:endParaRPr lang="sv-SE" dirty="0" smtClean="0"/>
          </a:p>
          <a:p>
            <a:r>
              <a:rPr lang="sv-SE" sz="1800" dirty="0" smtClean="0"/>
              <a:t>Inkubationstid 1-4 dygn för säsongsinfluensa.</a:t>
            </a:r>
            <a:br>
              <a:rPr lang="sv-SE" sz="1800" dirty="0" smtClean="0"/>
            </a:br>
            <a:endParaRPr lang="sv-SE" sz="1800" dirty="0" smtClean="0"/>
          </a:p>
          <a:p>
            <a:r>
              <a:rPr lang="sv-SE" sz="1800" dirty="0" smtClean="0"/>
              <a:t>Oftast 2-3 dygn</a:t>
            </a:r>
            <a:br>
              <a:rPr lang="sv-SE" sz="1800" dirty="0" smtClean="0"/>
            </a:br>
            <a:endParaRPr lang="sv-SE" sz="1800" dirty="0" smtClean="0"/>
          </a:p>
          <a:p>
            <a:r>
              <a:rPr lang="sv-SE" sz="1800" dirty="0"/>
              <a:t>Muskelvärk/ledvärk, feber &gt;38°C, frossa, hosta ofta torrhosta, ont i halsen, huvudvärk eller pneumoni.</a:t>
            </a:r>
            <a:br>
              <a:rPr lang="sv-SE" sz="1800" dirty="0"/>
            </a:br>
            <a:r>
              <a:rPr lang="sv-SE" sz="1800" dirty="0"/>
              <a:t>Små barn och äldre: Hosta tills. med diarré och </a:t>
            </a:r>
            <a:r>
              <a:rPr lang="sv-SE" sz="1800"/>
              <a:t>även </a:t>
            </a:r>
            <a:r>
              <a:rPr lang="sv-SE" sz="1800" smtClean="0"/>
              <a:t>kräkning</a:t>
            </a:r>
            <a:br>
              <a:rPr lang="sv-SE" sz="1800" smtClean="0"/>
            </a:br>
            <a:endParaRPr lang="sv-SE" sz="1800" dirty="0"/>
          </a:p>
          <a:p>
            <a:r>
              <a:rPr lang="sv-SE" sz="1800" dirty="0" smtClean="0"/>
              <a:t>Smittsamhet: Störst vid insjuknandet, därefter snabbt avtagande. Virusutsöndring startar 1-2 dygn innan symtomdebut, pågår så länge man har feber.</a:t>
            </a:r>
            <a:br>
              <a:rPr lang="sv-SE" sz="1800" dirty="0" smtClean="0"/>
            </a:br>
            <a:endParaRPr lang="sv-SE" sz="1800" dirty="0" smtClean="0"/>
          </a:p>
          <a:p>
            <a:endParaRPr lang="sv-SE" sz="1800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4" y="-10319"/>
            <a:ext cx="2162175" cy="191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562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8226" y="0"/>
            <a:ext cx="5978095" cy="834016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Smittfrihet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78373" y="967355"/>
            <a:ext cx="6999890" cy="4067099"/>
          </a:xfrm>
        </p:spPr>
        <p:txBody>
          <a:bodyPr/>
          <a:lstStyle/>
          <a:p>
            <a:r>
              <a:rPr lang="sv-SE" dirty="0" smtClean="0"/>
              <a:t>Efter 24 timmars </a:t>
            </a:r>
            <a:r>
              <a:rPr lang="sv-SE" dirty="0"/>
              <a:t>feberfrihet, stabil förbättring avseende symtom och minst 5 dagar har passerat efter symtomdebut 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r>
              <a:rPr lang="sv-SE" b="1" dirty="0" smtClean="0"/>
              <a:t>alt</a:t>
            </a:r>
            <a:r>
              <a:rPr lang="sv-SE" b="1" dirty="0"/>
              <a:t>. </a:t>
            </a:r>
            <a:r>
              <a:rPr lang="sv-SE" dirty="0" smtClean="0"/>
              <a:t>efter 24 timmars </a:t>
            </a:r>
            <a:r>
              <a:rPr lang="sv-SE" dirty="0"/>
              <a:t>feberfrihet och stabilt förbättrad avseende symtom och har fått antiviral behandling i minst 3 dagar</a:t>
            </a:r>
            <a:r>
              <a:rPr lang="sv-SE" dirty="0" smtClean="0"/>
              <a:t>.</a:t>
            </a:r>
            <a:br>
              <a:rPr lang="sv-SE" dirty="0" smtClean="0"/>
            </a:br>
            <a:endParaRPr lang="sv-SE" b="1" dirty="0" smtClean="0"/>
          </a:p>
          <a:p>
            <a:pPr marL="0" indent="0">
              <a:buNone/>
            </a:pPr>
            <a:r>
              <a:rPr lang="sv-SE" b="1" dirty="0" smtClean="0"/>
              <a:t>Efter påvisat </a:t>
            </a:r>
            <a:r>
              <a:rPr lang="sv-SE" b="1" dirty="0"/>
              <a:t>Influensa RNA i </a:t>
            </a:r>
            <a:r>
              <a:rPr lang="sv-SE" b="1" dirty="0" smtClean="0"/>
              <a:t>PCR</a:t>
            </a:r>
            <a:br>
              <a:rPr lang="sv-SE" b="1" dirty="0" smtClean="0"/>
            </a:br>
            <a:r>
              <a:rPr lang="sv-SE" b="1" dirty="0" smtClean="0"/>
              <a:t>Bedöm</a:t>
            </a:r>
            <a:r>
              <a:rPr lang="sv-SE" dirty="0" smtClean="0"/>
              <a:t> </a:t>
            </a:r>
            <a:r>
              <a:rPr lang="sv-SE" dirty="0"/>
              <a:t>var i sjukdomsförloppet patienten är</a:t>
            </a:r>
            <a:r>
              <a:rPr lang="sv-SE" dirty="0" smtClean="0"/>
              <a:t>:</a:t>
            </a:r>
            <a:br>
              <a:rPr lang="sv-SE" dirty="0" smtClean="0"/>
            </a:br>
            <a:endParaRPr lang="sv-SE" dirty="0" smtClean="0"/>
          </a:p>
          <a:p>
            <a:r>
              <a:rPr lang="sv-SE" b="1" dirty="0" smtClean="0"/>
              <a:t>Inkubationsfas: </a:t>
            </a:r>
            <a:r>
              <a:rPr lang="sv-SE" dirty="0"/>
              <a:t>K</a:t>
            </a:r>
            <a:r>
              <a:rPr lang="sv-SE" dirty="0" smtClean="0"/>
              <a:t>an man inte utesluta </a:t>
            </a:r>
            <a:r>
              <a:rPr lang="sv-SE" dirty="0"/>
              <a:t>att patienten är i </a:t>
            </a:r>
            <a:r>
              <a:rPr lang="sv-SE" dirty="0" smtClean="0"/>
              <a:t>inkubations</a:t>
            </a:r>
            <a:r>
              <a:rPr lang="sv-SE" dirty="0"/>
              <a:t>f</a:t>
            </a:r>
            <a:r>
              <a:rPr lang="sv-SE" dirty="0" smtClean="0"/>
              <a:t>as</a:t>
            </a:r>
            <a:r>
              <a:rPr lang="sv-SE" dirty="0"/>
              <a:t>, innan symtom uppstått, bör denne betraktas som smittsam. Om </a:t>
            </a:r>
            <a:r>
              <a:rPr lang="sv-SE" dirty="0" smtClean="0"/>
              <a:t>symtom </a:t>
            </a:r>
            <a:r>
              <a:rPr lang="sv-SE" dirty="0"/>
              <a:t>inte uppstått inom 1-2 dygn efter provtagning kan isolering hävas. </a:t>
            </a:r>
            <a:endParaRPr lang="sv-SE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055" y="58210"/>
            <a:ext cx="1944415" cy="181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176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Droppsmitta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sz="2800" dirty="0" smtClean="0"/>
              <a:t>Hosta och nysningar</a:t>
            </a:r>
          </a:p>
          <a:p>
            <a:endParaRPr lang="sv-SE" sz="2800" dirty="0" smtClean="0"/>
          </a:p>
          <a:p>
            <a:r>
              <a:rPr lang="sv-SE" sz="2800" dirty="0" smtClean="0"/>
              <a:t>Stora droppar, som innehåller smittämnen</a:t>
            </a:r>
          </a:p>
          <a:p>
            <a:endParaRPr lang="sv-SE" sz="2800" dirty="0" smtClean="0"/>
          </a:p>
          <a:p>
            <a:r>
              <a:rPr lang="sv-SE" sz="2800" dirty="0" smtClean="0"/>
              <a:t>Sprids upp till 1 -2 meter</a:t>
            </a:r>
          </a:p>
          <a:p>
            <a:endParaRPr lang="sv-SE" sz="2800" dirty="0" smtClean="0"/>
          </a:p>
          <a:p>
            <a:r>
              <a:rPr lang="sv-SE" sz="2800" dirty="0" smtClean="0"/>
              <a:t>Kan föras vidare via ytor, föremål, händer.</a:t>
            </a:r>
            <a:endParaRPr lang="sv-SE" sz="28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66" y="1244601"/>
            <a:ext cx="3863929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5715" y="4731545"/>
            <a:ext cx="1330271" cy="28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517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85725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sv-SE" altLang="sv-SE" sz="2400" b="1" dirty="0" smtClean="0">
                <a:solidFill>
                  <a:srgbClr val="0070C0"/>
                </a:solidFill>
              </a:rPr>
              <a:t>Indirekt droppkontaktsmitta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1" y="1485900"/>
            <a:ext cx="3814763" cy="308610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sv-SE" altLang="sv-SE" sz="2000" dirty="0" smtClean="0"/>
              <a:t>Virusbärande partiklar som faller</a:t>
            </a:r>
            <a:r>
              <a:rPr lang="sv-SE" altLang="sv-SE" sz="2000" dirty="0"/>
              <a:t> </a:t>
            </a:r>
            <a:r>
              <a:rPr lang="sv-SE" altLang="sv-SE" sz="2000" dirty="0" smtClean="0"/>
              <a:t>ner på ytor och föremål i vårdmiljön kan ge upphov till indirekt kontaktsmitta via händerna</a:t>
            </a:r>
          </a:p>
          <a:p>
            <a:r>
              <a:rPr lang="sv-SE" altLang="sv-SE" sz="2000" dirty="0" smtClean="0"/>
              <a:t>Överlevnad på t</a:t>
            </a:r>
            <a:r>
              <a:rPr lang="sv-SE" sz="2000" dirty="0" smtClean="0"/>
              <a:t>orra </a:t>
            </a:r>
            <a:r>
              <a:rPr lang="sv-SE" sz="2000" dirty="0"/>
              <a:t>ytor </a:t>
            </a:r>
            <a:r>
              <a:rPr lang="sv-SE" sz="2000" dirty="0" smtClean="0"/>
              <a:t>upp till 1-2 dygn</a:t>
            </a:r>
            <a:endParaRPr lang="sv-SE" sz="2000" dirty="0"/>
          </a:p>
        </p:txBody>
      </p:sp>
      <p:pic>
        <p:nvPicPr>
          <p:cNvPr id="1026" name="Picture 2" descr="\\nll.se\hemkataloger\katalog2\lbsustaa\USF\Skrivbord\nysn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391" y="1107806"/>
            <a:ext cx="2520950" cy="119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nll.se\hemkataloger\katalog2\lbsustaa\USF\Skrivbord\nysa-utan-munskyd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472806"/>
            <a:ext cx="3725333" cy="199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66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07215" y="333573"/>
            <a:ext cx="5978095" cy="834016"/>
          </a:xfrm>
        </p:spPr>
        <p:txBody>
          <a:bodyPr/>
          <a:lstStyle/>
          <a:p>
            <a:pPr algn="ctr"/>
            <a:r>
              <a:rPr lang="sv-SE" altLang="sv-SE" sz="2800" b="0" dirty="0" smtClean="0">
                <a:solidFill>
                  <a:schemeClr val="tx1"/>
                </a:solidFill>
              </a:rPr>
              <a:t>Primärvård, mottagningar och slutenvård vid influensa</a:t>
            </a:r>
            <a:endParaRPr lang="sv-SE" sz="2800" b="0" dirty="0">
              <a:solidFill>
                <a:schemeClr val="tx1"/>
              </a:solidFill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sz="half" idx="1"/>
          </p:nvPr>
        </p:nvSpPr>
        <p:spPr>
          <a:xfrm>
            <a:off x="795648" y="1086354"/>
            <a:ext cx="7897090" cy="3049084"/>
          </a:xfrm>
        </p:spPr>
        <p:txBody>
          <a:bodyPr/>
          <a:lstStyle/>
          <a:p>
            <a:pPr marL="0" indent="0">
              <a:buNone/>
            </a:pPr>
            <a:endParaRPr lang="sv-SE" altLang="sv-SE" dirty="0" smtClean="0"/>
          </a:p>
          <a:p>
            <a:pPr marL="0" indent="0">
              <a:buNone/>
            </a:pPr>
            <a:r>
              <a:rPr lang="sv-SE" altLang="sv-SE" dirty="0" smtClean="0"/>
              <a:t>Försäsong och preventivt arbete:</a:t>
            </a:r>
            <a:endParaRPr lang="sv-SE" altLang="sv-SE" dirty="0"/>
          </a:p>
          <a:p>
            <a:r>
              <a:rPr lang="sv-SE" altLang="sv-SE" dirty="0" smtClean="0"/>
              <a:t>Säkerställ tillgången av </a:t>
            </a:r>
            <a:r>
              <a:rPr lang="sv-SE" altLang="sv-SE" dirty="0"/>
              <a:t>säkerhetsprodukter </a:t>
            </a:r>
            <a:endParaRPr lang="sv-SE" altLang="sv-SE" dirty="0" smtClean="0"/>
          </a:p>
          <a:p>
            <a:pPr marL="0" indent="0">
              <a:buNone/>
            </a:pPr>
            <a:r>
              <a:rPr lang="sv-SE" altLang="sv-SE" dirty="0"/>
              <a:t> </a:t>
            </a:r>
            <a:r>
              <a:rPr lang="sv-SE" altLang="sv-SE" dirty="0" smtClean="0"/>
              <a:t>    (munskydd RII, </a:t>
            </a:r>
            <a:r>
              <a:rPr lang="sv-SE" altLang="sv-SE" dirty="0"/>
              <a:t>andningsskydd</a:t>
            </a:r>
            <a:r>
              <a:rPr lang="sv-SE" altLang="sv-SE" dirty="0" smtClean="0"/>
              <a:t>, skyddsglasögon/visir, desinfektionsmedel)</a:t>
            </a:r>
            <a:endParaRPr lang="sv-SE" altLang="sv-SE" dirty="0"/>
          </a:p>
          <a:p>
            <a:endParaRPr lang="sv-SE" dirty="0"/>
          </a:p>
        </p:txBody>
      </p:sp>
      <p:pic>
        <p:nvPicPr>
          <p:cNvPr id="3074" name="Picture 2" descr="D:\Vårdhygien\Influensa\Influensa\ffp3 och glasög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7" y="2687108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Vårdhygien\Influensa\Influensa\ffp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908" y="2825219"/>
            <a:ext cx="23812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Vårdhygien\Influensa\Influensa\munskydd med visi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521" y="2687108"/>
            <a:ext cx="2143125" cy="189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607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sz="2800" b="0" dirty="0" smtClean="0">
                <a:solidFill>
                  <a:schemeClr val="tx1"/>
                </a:solidFill>
              </a:rPr>
              <a:t>Primärvård och mottagning vid </a:t>
            </a:r>
            <a:r>
              <a:rPr lang="sv-SE" altLang="sv-SE" sz="2800" b="0" dirty="0">
                <a:solidFill>
                  <a:schemeClr val="tx1"/>
                </a:solidFill>
              </a:rPr>
              <a:t>misstänkt eller verifierad influensa </a:t>
            </a:r>
            <a:endParaRPr lang="sv-SE" sz="2800" b="0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sv-SE" altLang="sv-SE" dirty="0"/>
              <a:t>Högsäsong vid misstänkta och verifierade fall:</a:t>
            </a:r>
          </a:p>
          <a:p>
            <a:pPr>
              <a:lnSpc>
                <a:spcPct val="90000"/>
              </a:lnSpc>
            </a:pPr>
            <a:r>
              <a:rPr lang="sv-SE" altLang="sv-SE" dirty="0"/>
              <a:t>Bedöma patienter som söker vård</a:t>
            </a:r>
          </a:p>
          <a:p>
            <a:pPr lvl="1">
              <a:lnSpc>
                <a:spcPct val="90000"/>
              </a:lnSpc>
            </a:pPr>
            <a:r>
              <a:rPr lang="sv-SE" altLang="sv-SE" dirty="0"/>
              <a:t>ge basal behandling och </a:t>
            </a:r>
            <a:r>
              <a:rPr lang="sv-SE" altLang="sv-SE" dirty="0" smtClean="0"/>
              <a:t>information och hostteknik</a:t>
            </a:r>
            <a:endParaRPr lang="sv-SE" altLang="sv-SE" dirty="0"/>
          </a:p>
          <a:p>
            <a:pPr lvl="1">
              <a:lnSpc>
                <a:spcPct val="90000"/>
              </a:lnSpc>
            </a:pPr>
            <a:r>
              <a:rPr lang="sv-SE" altLang="sv-SE" dirty="0"/>
              <a:t>remittera till sjukhus vid behov </a:t>
            </a:r>
          </a:p>
          <a:p>
            <a:pPr>
              <a:lnSpc>
                <a:spcPct val="90000"/>
              </a:lnSpc>
            </a:pPr>
            <a:r>
              <a:rPr lang="sv-SE" altLang="sv-SE" dirty="0" smtClean="0"/>
              <a:t>Följ regional rutin </a:t>
            </a:r>
            <a:r>
              <a:rPr lang="sv-SE" altLang="sv-SE" dirty="0"/>
              <a:t>för särskilt omhändertagande av patienter med influensaliknande symtom</a:t>
            </a:r>
          </a:p>
          <a:p>
            <a:endParaRPr lang="sv-SE" dirty="0"/>
          </a:p>
        </p:txBody>
      </p:sp>
      <p:pic>
        <p:nvPicPr>
          <p:cNvPr id="4098" name="Picture 2" descr="D:\Vårdhygien\Influensa\Influensa\immunit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18" y="2766019"/>
            <a:ext cx="4001146" cy="182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Vårdhygien\Influensa\Influensa\influen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839" y="1219025"/>
            <a:ext cx="3345922" cy="147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778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sz="2800" b="0" dirty="0" smtClean="0">
                <a:solidFill>
                  <a:schemeClr val="tx1"/>
                </a:solidFill>
              </a:rPr>
              <a:t>Ambulanstransporter </a:t>
            </a:r>
            <a:r>
              <a:rPr lang="sv-SE" altLang="sv-SE" sz="2800" b="0" dirty="0">
                <a:solidFill>
                  <a:schemeClr val="tx1"/>
                </a:solidFill>
              </a:rPr>
              <a:t>till sjukvården</a:t>
            </a:r>
            <a:endParaRPr lang="sv-SE" sz="2800" b="0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altLang="sv-SE" dirty="0"/>
              <a:t>S</a:t>
            </a:r>
            <a:r>
              <a:rPr lang="sv-SE" altLang="sv-SE" dirty="0" smtClean="0"/>
              <a:t>tängd lucka mot förarhytten</a:t>
            </a:r>
          </a:p>
          <a:p>
            <a:r>
              <a:rPr lang="sv-SE" altLang="sv-SE" dirty="0"/>
              <a:t>P</a:t>
            </a:r>
            <a:r>
              <a:rPr lang="sv-SE" altLang="sv-SE" dirty="0" smtClean="0"/>
              <a:t>ersonalen i patientutrymmet bör skydda sig med </a:t>
            </a:r>
            <a:r>
              <a:rPr lang="sv-SE" altLang="sv-SE" dirty="0"/>
              <a:t>andningsskydd </a:t>
            </a:r>
            <a:r>
              <a:rPr lang="sv-SE" altLang="sv-SE" smtClean="0"/>
              <a:t/>
            </a:r>
            <a:br>
              <a:rPr lang="sv-SE" altLang="sv-SE" smtClean="0"/>
            </a:br>
            <a:r>
              <a:rPr lang="sv-SE" altLang="sv-SE" smtClean="0"/>
              <a:t>FFP3</a:t>
            </a:r>
            <a:r>
              <a:rPr lang="sv-SE" altLang="sv-SE" dirty="0" smtClean="0"/>
              <a:t>, </a:t>
            </a:r>
            <a:r>
              <a:rPr lang="sv-SE" altLang="sv-SE" dirty="0"/>
              <a:t>alternativt </a:t>
            </a:r>
            <a:r>
              <a:rPr lang="sv-SE" altLang="sv-SE" dirty="0" smtClean="0"/>
              <a:t>munskydd IIR och visir/skyddsglasögon </a:t>
            </a:r>
          </a:p>
          <a:p>
            <a:r>
              <a:rPr lang="sv-SE" altLang="sv-SE" dirty="0" smtClean="0"/>
              <a:t>Patienter uppmanas att hosta och nysa i engångspappersnäsduk/ cellstoff och ges möjlighet till handdesinfektion</a:t>
            </a:r>
            <a:endParaRPr lang="sv-SE" altLang="sv-SE" dirty="0"/>
          </a:p>
          <a:p>
            <a:endParaRPr lang="sv-SE" dirty="0"/>
          </a:p>
        </p:txBody>
      </p:sp>
      <p:pic>
        <p:nvPicPr>
          <p:cNvPr id="6146" name="Picture 2" descr="D:\Vårdhygien\Influensa\ambulans.png"/>
          <p:cNvPicPr>
            <a:picLocks noGrp="1" noChangeAspect="1" noChangeArrowheads="1"/>
          </p:cNvPicPr>
          <p:nvPr>
            <p:ph sz="half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534" y="1270003"/>
            <a:ext cx="2954866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223183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Norrbotten_vit">
  <a:themeElements>
    <a:clrScheme name="Region Norrbotten blandad">
      <a:dk1>
        <a:srgbClr val="000000"/>
      </a:dk1>
      <a:lt1>
        <a:srgbClr val="FFFFFF"/>
      </a:lt1>
      <a:dk2>
        <a:srgbClr val="403D45"/>
      </a:dk2>
      <a:lt2>
        <a:srgbClr val="D0D1CD"/>
      </a:lt2>
      <a:accent1>
        <a:srgbClr val="0070C0"/>
      </a:accent1>
      <a:accent2>
        <a:srgbClr val="F8951F"/>
      </a:accent2>
      <a:accent3>
        <a:srgbClr val="83C55B"/>
      </a:accent3>
      <a:accent4>
        <a:srgbClr val="7F7F7F"/>
      </a:accent4>
      <a:accent5>
        <a:srgbClr val="403D45"/>
      </a:accent5>
      <a:accent6>
        <a:srgbClr val="C0C0BD"/>
      </a:accent6>
      <a:hlink>
        <a:srgbClr val="0070C0"/>
      </a:hlink>
      <a:folHlink>
        <a:srgbClr val="7F7F7F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>
    <a:extraClrScheme>
      <a:clrScheme name="vit med jpglogga 180_ny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 med jpglogga 180_ny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8">
        <a:dk1>
          <a:srgbClr val="003399"/>
        </a:dk1>
        <a:lt1>
          <a:srgbClr val="0D68B0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002A82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9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0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1">
        <a:dk1>
          <a:srgbClr val="FFFFFF"/>
        </a:dk1>
        <a:lt1>
          <a:srgbClr val="FFFFFF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0D68B0"/>
        </a:accent2>
        <a:accent3>
          <a:srgbClr val="FFFFFF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2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FF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Region Norrbotten_vit">
  <a:themeElements>
    <a:clrScheme name="Region Norrbotten blandad">
      <a:dk1>
        <a:srgbClr val="000000"/>
      </a:dk1>
      <a:lt1>
        <a:srgbClr val="FFFFFF"/>
      </a:lt1>
      <a:dk2>
        <a:srgbClr val="403D45"/>
      </a:dk2>
      <a:lt2>
        <a:srgbClr val="D0D1CD"/>
      </a:lt2>
      <a:accent1>
        <a:srgbClr val="0070C0"/>
      </a:accent1>
      <a:accent2>
        <a:srgbClr val="F8951F"/>
      </a:accent2>
      <a:accent3>
        <a:srgbClr val="83C55B"/>
      </a:accent3>
      <a:accent4>
        <a:srgbClr val="7F7F7F"/>
      </a:accent4>
      <a:accent5>
        <a:srgbClr val="403D45"/>
      </a:accent5>
      <a:accent6>
        <a:srgbClr val="C0C0BD"/>
      </a:accent6>
      <a:hlink>
        <a:srgbClr val="0070C0"/>
      </a:hlink>
      <a:folHlink>
        <a:srgbClr val="7F7F7F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>
    <a:extraClrScheme>
      <a:clrScheme name="vit med jpglogga 180_ny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 med jpglogga 180_ny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8">
        <a:dk1>
          <a:srgbClr val="003399"/>
        </a:dk1>
        <a:lt1>
          <a:srgbClr val="0D68B0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002A82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9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0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1">
        <a:dk1>
          <a:srgbClr val="FFFFFF"/>
        </a:dk1>
        <a:lt1>
          <a:srgbClr val="FFFFFF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0D68B0"/>
        </a:accent2>
        <a:accent3>
          <a:srgbClr val="FFFFFF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2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FF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Microsoft.Office.RecordsManagement.PolicyFeatures.ExpirationEventReceiver</Name>
    <Synchronization>Synchronous</Synchronization>
    <Type>10001</Type>
    <SequenceNumber>101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Assembly>Microsoft.Office.Policy, Version=14.0.0.0, Culture=neutral, PublicKeyToken=71e9bce111e9429c</Assembly>
    <Class>Microsoft.Office.RecordsManagement.Internal.UpdateExpireDate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p:Policy xmlns:p="office.server.policy" id="" local="true">
  <p:Name>Vårdrutiner</p:Name>
  <p:Description/>
  <p:Statement/>
  <p:PolicyItems>
    <p:PolicyItem featureId="Microsoft.Office.RecordsManagement.PolicyFeatures.Expiration" staticId="0x010100D7963E0E5B7A40E5AEA07389401D709F008BAD709383F64329B7C6C965A1F44751|79996835" UniqueId="1718d007-fa10-4b3c-a1f8-92feefce6aba">
      <p:Name>Bevarande</p:Name>
      <p:Description>Automatisk schemaläggning av innehåll som ska bearbetas, och utföra en bevarandeåtgärd på innehåll som har nått sitt förfallodatum.</p:Description>
      <p:CustomData>
        <Schedules nextStageId="3" default="true">
          <Schedule type="Default">
            <stages>
              <data stageId="1" recur="true" offset="36" unit="months" stageDeleted="true"/>
              <data stageId="2">
                <formula id="Microsoft.Office.RecordsManagement.PolicyFeatures.Expiration.Formula.BuiltIn">
                  <number>1</number>
                  <property>NLLThinningTime</property>
                  <propertyid>2793489f-7251-475b-a975-480031914936</propertyid>
                  <period>months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LLDiarienummer xmlns="http://schemas.microsoft.com/sharepoint/v3" xsi:nil="true"/>
    <NLLApprovedByQuickPart xmlns="http://schemas.microsoft.com/sharepoint/v3">Ellen Vesterlund</NLLApprovedByQuickPart>
    <VersionComment xmlns="http://schemas.microsoft.com/sharepoint/v3" xsi:nil="true"/>
    <SpecialtyTaxHTField0 xmlns="http://schemas.microsoft.com/sharepoint/v3">
      <Terms xmlns="http://schemas.microsoft.com/office/infopath/2007/PartnerControls"/>
    </SpecialtyTaxHTField0>
    <NLLInformationclass xmlns="http://schemas.microsoft.com/sharepoint/v3">Publik</NLLInformationclass>
    <VISResponsible xmlns="http://schemas.microsoft.com/sharepoint/v3">
      <UserInfo>
        <DisplayName>Ellen Vesterlund</DisplayName>
        <AccountId>1068</AccountId>
        <AccountType/>
      </UserInfo>
    </VISResponsible>
    <AnsvarigQuickpart xmlns="http://schemas.microsoft.com/sharepoint/v3">Ellen Vesterlund</AnsvarigQuickpart>
    <NLLPublished xmlns="http://schemas.microsoft.com/sharepoint/v3" xsi:nil="true"/>
    <NLLStakeholder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 Norrbotten</TermName>
          <TermId xmlns="http://schemas.microsoft.com/office/infopath/2007/PartnerControls">2ac66d7d-7456-4491-b0c4-3e1d538f92db</TermId>
        </TermInfo>
      </Terms>
    </NLLStakeholderTaxHTField0>
    <NLLDecisionLevelManaged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Verksamheten</TermName>
          <TermId xmlns="http://schemas.microsoft.com/office/infopath/2007/PartnerControls">5bf8bf89-d192-488c-9c8f-5432abb5fd72</TermId>
        </TermInfo>
      </Terms>
    </NLLDecisionLevelManagedTaxHTField0>
    <NLLPTCProcessLeader xmlns="http://schemas.microsoft.com/sharepoint/v3">
      <UserInfo>
        <DisplayName>Viktoria Kristoffersson</DisplayName>
        <AccountId>261</AccountId>
        <AccountType/>
      </UserInfo>
    </NLLPTCProcessLeader>
    <NLLInformationCollec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Vårdhygien – Länsgemensamma rutiner</TermName>
          <TermId xmlns="http://schemas.microsoft.com/office/infopath/2007/PartnerControls">1f59af7a-72a4-4f0e-9c56-80f12cdfbac2</TermId>
        </TermInfo>
      </Terms>
    </NLLInformationCollectionTaxHTField0>
    <VIS_DocumentId xmlns="http://schemas.microsoft.com/sharepoint/v3">
      <Url>https://samarbeta.nll.se/producentplats/vard/_layouts/15/DocIdRedir.aspx?ID=VARD-5-10017</Url>
      <Description>VARD-5-10017</Description>
    </VIS_DocumentId>
    <NLLPublishDateQuickpart xmlns="http://schemas.microsoft.com/sharepoint/v3">2023-01-10</NLLPublishDateQuickpart>
    <NLLApprovedBy xmlns="http://schemas.microsoft.com/sharepoint/v3">
      <UserInfo>
        <DisplayName>Ellen Vesterlund</DisplayName>
        <AccountId>1068</AccountId>
        <AccountType/>
      </UserInfo>
    </NLLApprovedBy>
    <ICD10Cod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J09-J18,Influensa och lunginflammation</TermName>
          <TermId xmlns="http://schemas.microsoft.com/office/infopath/2007/PartnerControls">bbc0944b-3352-44e4-9c8b-18b2f381013a</TermId>
        </TermInfo>
      </Terms>
    </ICD10CodeTaxHTField0>
    <NLLThinningTime xmlns="http://schemas.microsoft.com/sharepoint/v3">2026-01-09T23:00:00+00:00</NLLThinningTime>
    <NLLPublishingstatus xmlns="http://schemas.microsoft.com/sharepoint/v3">Publicerad</NLLPublishingstatus>
    <NLLProducerPlac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Vård</TermName>
          <TermId xmlns="http://schemas.microsoft.com/office/infopath/2007/PartnerControls">6e4b0e66-0465-47f1-8976-dbae0c59dee7</TermId>
        </TermInfo>
      </Terms>
    </NLLProducerPlaceTaxHTField0>
    <NLLPublishDate xmlns="http://schemas.microsoft.com/sharepoint/v3">2023-01-09T23:00:00+00:00</NLLPublishDate>
    <NLLDocumen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Kunskapsunderlag</TermName>
          <TermId xmlns="http://schemas.microsoft.com/office/infopath/2007/PartnerControls">1dc31996-0efb-4000-b391-551f36480eb6</TermId>
        </TermInfo>
      </Terms>
    </NLLDocumentTypeTaxHTField0>
    <NLLApprovalDate xmlns="http://schemas.microsoft.com/sharepoint/v3">2023-01-09T23:00:00+00:00</NLLApprovalDate>
    <DocumentStatus xmlns="http://schemas.microsoft.com/sharepoint/v3">
      <Url>https://samarbeta.nll.se/producentplats/vard/_layouts/15/wrkstat.aspx?List=a6f30aed-707c-42c0-9a16-431c7bcb6e0a&amp;WorkflowInstanceName=dcab50cb-7a92-4d63-b8a5-2aff7194ef94</Url>
      <Description>Godkänd och publicerad</Description>
    </DocumentStatus>
    <NLLPTCVISEditor xmlns="http://schemas.microsoft.com/sharepoint/v3">
      <UserInfo>
        <DisplayName>Yvonne Samuelsson</DisplayName>
        <AccountId>897</AccountId>
        <AccountType/>
      </UserInfo>
    </NLLPTCVISEditor>
    <References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AFS 2018:4</TermName>
          <TermId xmlns="http://schemas.microsoft.com/office/infopath/2007/PartnerControls">8f3c3cc6-790c-4289-a789-5a99bf910b22</TermId>
        </TermInfo>
        <TermInfo xmlns="http://schemas.microsoft.com/office/infopath/2007/PartnerControls">
          <TermName xmlns="http://schemas.microsoft.com/office/infopath/2007/PartnerControls">SOSFS 2015:10</TermName>
          <TermId xmlns="http://schemas.microsoft.com/office/infopath/2007/PartnerControls">81e18f97-e162-474b-9472-193427b0fd49</TermId>
        </TermInfo>
      </Terms>
    </ReferencesTaxHTField0>
    <NLLPTCProcessTeam xmlns="http://schemas.microsoft.com/sharepoint/v3">
      <UserInfo>
        <DisplayName>Mia Näslund Anda</DisplayName>
        <AccountId>894</AccountId>
        <AccountType/>
      </UserInfo>
      <UserInfo>
        <DisplayName>Yvonne Samuelsson</DisplayName>
        <AccountId>897</AccountId>
        <AccountType/>
      </UserInfo>
      <UserInfo>
        <DisplayName>Ellen Vesterlund</DisplayName>
        <AccountId>1068</AccountId>
        <AccountType/>
      </UserInfo>
      <UserInfo>
        <DisplayName>Viktoria Kristoffersson</DisplayName>
        <AccountId>261</AccountId>
        <AccountType/>
      </UserInfo>
      <UserInfo>
        <DisplayName>Peter Cettner</DisplayName>
        <AccountId>407</AccountId>
        <AccountType/>
      </UserInfo>
      <UserInfo>
        <DisplayName>Margareta Nilsson</DisplayName>
        <AccountId>888</AccountId>
        <AccountType/>
      </UserInfo>
      <UserInfo>
        <DisplayName>Susanne Edman</DisplayName>
        <AccountId>896</AccountId>
        <AccountType/>
      </UserInfo>
    </NLLPTCProcessTeam>
    <prdProcess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Vårdhygien</TermName>
          <TermId xmlns="http://schemas.microsoft.com/office/infopath/2007/PartnerControls">e41f11ce-04fc-4262-90fc-8bf38d85327e</TermId>
        </TermInfo>
        <TermInfo xmlns="http://schemas.microsoft.com/office/infopath/2007/PartnerControls">
          <TermName xmlns="http://schemas.microsoft.com/office/infopath/2007/PartnerControls">Smittskydd</TermName>
          <TermId xmlns="http://schemas.microsoft.com/office/infopath/2007/PartnerControls">78cd0c17-d1ec-4281-a7d7-8a722ccab69a</TermId>
        </TermInfo>
      </Terms>
    </prdProcessTaxHTField0>
    <NLLVersion xmlns="http://schemas.microsoft.com/sharepoint/v3">4.0</NLLVersion>
    <NLLLockWorkflows xmlns="http://schemas.microsoft.com/sharepoint/v3">false</NLLLockWorkflows>
    <NLLModifiedBy xmlns="http://schemas.microsoft.com/sharepoint/v3">Viktoria Kristoffersson</NLLModifiedBy>
    <NLLDocumentIDValue xmlns="http://schemas.microsoft.com/sharepoint/v3">VARD-5-10017</NLLDocumentIDValue>
    <TaxKeywordTaxHTField xmlns="2308f903-5fa4-4c78-8662-0a0265e1cd5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Influensa</TermName>
          <TermId xmlns="http://schemas.microsoft.com/office/infopath/2007/PartnerControls">456bcef2-6ddd-4963-82e9-0da1d0a3a8c8</TermId>
        </TermInfo>
        <TermInfo xmlns="http://schemas.microsoft.com/office/infopath/2007/PartnerControls">
          <TermName xmlns="http://schemas.microsoft.com/office/infopath/2007/PartnerControls">munskydd</TermName>
          <TermId xmlns="http://schemas.microsoft.com/office/infopath/2007/PartnerControls">7d83b3cc-a939-4be8-ab10-068fd1e39404</TermId>
        </TermInfo>
        <TermInfo xmlns="http://schemas.microsoft.com/office/infopath/2007/PartnerControls">
          <TermName xmlns="http://schemas.microsoft.com/office/infopath/2007/PartnerControls">influensavaccination</TermName>
          <TermId xmlns="http://schemas.microsoft.com/office/infopath/2007/PartnerControls">a76fe4fa-444f-4987-89b8-a95de795894b</TermId>
        </TermInfo>
        <TermInfo xmlns="http://schemas.microsoft.com/office/infopath/2007/PartnerControls">
          <TermName xmlns="http://schemas.microsoft.com/office/infopath/2007/PartnerControls">vårdhygien</TermName>
          <TermId xmlns="http://schemas.microsoft.com/office/infopath/2007/PartnerControls">a9c0709e-53cf-41d1-b4e0-b121e91f3dc5</TermId>
        </TermInfo>
        <TermInfo xmlns="http://schemas.microsoft.com/office/infopath/2007/PartnerControls">
          <TermName xmlns="http://schemas.microsoft.com/office/infopath/2007/PartnerControls">Utbildning</TermName>
          <TermId xmlns="http://schemas.microsoft.com/office/infopath/2007/PartnerControls">9db58e37-37da-43ab-a23f-d285c01d435d</TermId>
        </TermInfo>
      </Terms>
    </TaxKeywordTaxHTField>
    <TaxCatchAll xmlns="2308f903-5fa4-4c78-8662-0a0265e1cd53">
      <Value>15230</Value>
      <Value>13681</Value>
      <Value>14792</Value>
      <Value>9364</Value>
      <Value>14788</Value>
      <Value>15089</Value>
      <Value>4635</Value>
      <Value>6736</Value>
      <Value>15226</Value>
      <Value>10460</Value>
      <Value>6937</Value>
      <Value>14874</Value>
      <Value>9779</Value>
      <Value>15182</Value>
      <Value>15181</Value>
    </TaxCatchAll>
    <_dlc_DocId xmlns="2308f903-5fa4-4c78-8662-0a0265e1cd53">VARD-5-10017</_dlc_DocId>
    <_dlc_DocIdUrl xmlns="2308f903-5fa4-4c78-8662-0a0265e1cd53">
      <Url>http://spportal.extvis.local/process/vard/_layouts/15/DocIdRedir.aspx?ID=VARD-5-10017</Url>
      <Description>VARD-5-10017</Description>
    </_dlc_DocIdUrl>
    <_dlc_DocIdPersistId xmlns="2308f903-5fa4-4c78-8662-0a0265e1cd53">true</_dlc_DocIdPersistId>
    <_dlc_ExpireDate xmlns="http://schemas.microsoft.com/sharepoint/v3">2026-02-09T23:00:00+00:00</_dlc_ExpireDate>
    <_dlc_ExpireDateSaved xmlns="http://schemas.microsoft.com/sharepoint/v3" xsi:nil="true"/>
    <_dlc_Exempt xmlns="http://schemas.microsoft.com/sharepoint/v3">false</_dlc_Exempt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Vårdrutin ICD10" ma:contentTypeID="0x010100D7963E0E5B7A40E5AEA07389401D709F008BAD709383F64329B7C6C965A1F447510101010063038395D68AE24FB11E52A1C67DFE5A" ma:contentTypeVersion="351" ma:contentTypeDescription="" ma:contentTypeScope="" ma:versionID="ccee29099e0266509301665b4d1932c8">
  <xsd:schema xmlns:xsd="http://www.w3.org/2001/XMLSchema" xmlns:xs="http://www.w3.org/2001/XMLSchema" xmlns:p="http://schemas.microsoft.com/office/2006/metadata/properties" xmlns:ns1="http://schemas.microsoft.com/sharepoint/v3" xmlns:ns2="2308f903-5fa4-4c78-8662-0a0265e1cd53" targetNamespace="http://schemas.microsoft.com/office/2006/metadata/properties" ma:root="true" ma:fieldsID="34b26467c99ead72de3b5636d91c7359" ns1:_="" ns2:_="">
    <xsd:import namespace="http://schemas.microsoft.com/sharepoint/v3"/>
    <xsd:import namespace="2308f903-5fa4-4c78-8662-0a0265e1cd5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VIS_DocumentId" minOccurs="0"/>
                <xsd:element ref="ns1:NLLStakeholderTaxHTField0" minOccurs="0"/>
                <xsd:element ref="ns2:TaxKeywordTaxHTField" minOccurs="0"/>
                <xsd:element ref="ns1:NLLPublishingstatus" minOccurs="0"/>
                <xsd:element ref="ns1:DocumentStatus" minOccurs="0"/>
                <xsd:element ref="ns1:NLLDiarienummer" minOccurs="0"/>
                <xsd:element ref="ns1:NLLInformationclass"/>
                <xsd:element ref="ns1:prdProcessTaxHTField0" minOccurs="0"/>
                <xsd:element ref="ns1:NLLThinningTime" minOccurs="0"/>
                <xsd:element ref="ns1:VISResponsible"/>
                <xsd:element ref="ns1:NLLDocumentTypeTaxHTField0" minOccurs="0"/>
                <xsd:element ref="ns1:AnsvarigQuickpart" minOccurs="0"/>
                <xsd:element ref="ns1:NLLVersion" minOccurs="0"/>
                <xsd:element ref="ns1:NLLModifiedBy" minOccurs="0"/>
                <xsd:element ref="ns1:NLLDocumentIDValue" minOccurs="0"/>
                <xsd:element ref="ns1:VersionComment" minOccurs="0"/>
                <xsd:element ref="ns1:NLLApprovedBy" minOccurs="0"/>
                <xsd:element ref="ns1:NLLApprovalDate" minOccurs="0"/>
                <xsd:element ref="ns1:SpecialtyTaxHTField0" minOccurs="0"/>
                <xsd:element ref="ns1:ReferencesTaxHTField0" minOccurs="0"/>
                <xsd:element ref="ns1:NLLPTCProcessLeader" minOccurs="0"/>
                <xsd:element ref="ns1:NLLPTCVISEditor" minOccurs="0"/>
                <xsd:element ref="ns1:NLLPTCProcessTeam" minOccurs="0"/>
                <xsd:element ref="ns1:ICD10CodeTaxHTField0" minOccurs="0"/>
                <xsd:element ref="ns1:_dlc_Exempt" minOccurs="0"/>
                <xsd:element ref="ns1:_dlc_ExpireDateSaved" minOccurs="0"/>
                <xsd:element ref="ns1:_dlc_ExpireDate" minOccurs="0"/>
                <xsd:element ref="ns1:NLLApprovedByQuickPart" minOccurs="0"/>
                <xsd:element ref="ns1:NLLPublishDate" minOccurs="0"/>
                <xsd:element ref="ns1:NLLInformationCollectionTaxHTField0" minOccurs="0"/>
                <xsd:element ref="ns2:TaxCatchAll" minOccurs="0"/>
                <xsd:element ref="ns2:TaxCatchAllLabel" minOccurs="0"/>
                <xsd:element ref="ns1:NLLProducerPlaceTaxHTField0" minOccurs="0"/>
                <xsd:element ref="ns1:NLLDecisionLevelManagedTaxHTField0" minOccurs="0"/>
                <xsd:element ref="ns1:NLLPublishDateQuickpart" minOccurs="0"/>
                <xsd:element ref="ns1:NLLLockWorkflows" minOccurs="0"/>
                <xsd:element ref="ns1:NLLPublish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VIS_DocumentId" ma:index="12" nillable="true" ma:displayName="Producentplats ID" ma:hidden="true" ma:internalName="VIS_Doc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NLLStakeholderTaxHTField0" ma:index="13" nillable="true" ma:taxonomy="true" ma:internalName="NLLStakeholderTaxHTField0" ma:taxonomyFieldName="NLLStakeholder" ma:displayName="Gäller för verksamhet" ma:fieldId="{fc9b4796-81cc-4809-b89e-b480826c68b7}" ma:taxonomyMulti="true" ma:sspId="39d54842-4abd-4019-b0bf-19e71d696155" ma:termSetId="012a677c-9277-4d4c-83ea-a9768cc277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Publishingstatus" ma:index="16" nillable="true" ma:displayName="Publiceringsstatus" ma:hidden="true" ma:internalName="NLLPublishingstatus" ma:readOnly="false">
      <xsd:simpleType>
        <xsd:restriction base="dms:Choice">
          <xsd:enumeration value="Ej Publicerad"/>
          <xsd:enumeration value="Publicerad"/>
          <xsd:enumeration value="Avpublicerad"/>
          <xsd:enumeration value="Revidering krävs"/>
          <xsd:enumeration value="Revideras"/>
        </xsd:restriction>
      </xsd:simpleType>
    </xsd:element>
    <xsd:element name="DocumentStatus" ma:index="17" nillable="true" ma:displayName="Dokumentstatus" ma:hidden="true" ma:internalName="Dokumentstatus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NLLDiarienummer" ma:index="18" nillable="true" ma:displayName="Diarienummer" ma:internalName="NLLDiarienummer" ma:readOnly="false">
      <xsd:simpleType>
        <xsd:restriction base="dms:Text"/>
      </xsd:simpleType>
    </xsd:element>
    <xsd:element name="NLLInformationclass" ma:index="19" ma:displayName="Informationsklass" ma:internalName="NLLInformationclass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prdProcessTaxHTField0" ma:index="21" nillable="true" ma:taxonomy="true" ma:internalName="prdProcessTaxHTField0" ma:taxonomyFieldName="prdProcess" ma:displayName="Process" ma:fieldId="{7458416b-87c5-4f2a-97ed-9ee5dd1e516d}" ma:taxonomyMulti="true" ma:sspId="39d54842-4abd-4019-b0bf-19e71d696155" ma:termSetId="747d8a4a-b066-47e6-b826-8f1c93ac40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ThinningTime" ma:index="22" nillable="true" ma:displayName="Gallringsfrist" ma:format="DateOnly" ma:hidden="true" ma:internalName="NLLThinningTime">
      <xsd:simpleType>
        <xsd:restriction base="dms:DateTime"/>
      </xsd:simpleType>
    </xsd:element>
    <xsd:element name="VISResponsible" ma:index="23" ma:displayName="Ansvarig" ma:list="UserInfo" ma:internalName="VISResponsible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LLDocumentTypeTaxHTField0" ma:index="25" ma:taxonomy="true" ma:internalName="NLLDocumentTypeTaxHTField0" ma:taxonomyFieldName="NLLDocumentType" ma:displayName="Dokumenttyp" ma:readOnly="false" ma:fieldId="{38578a5b-744a-40d6-84e1-ab48bc8b5a57}" ma:sspId="39d54842-4abd-4019-b0bf-19e71d696155" ma:termSetId="52dfd850-14dd-4e84-a867-57b1223f01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nsvarigQuickpart" ma:index="26" nillable="true" ma:displayName="AnsvarigQuickpart" ma:hidden="true" ma:internalName="AnsvarigQuickpart">
      <xsd:simpleType>
        <xsd:restriction base="dms:Text"/>
      </xsd:simpleType>
    </xsd:element>
    <xsd:element name="NLLVersion" ma:index="27" nillable="true" ma:displayName="Version" ma:internalName="NLLVersion" ma:readOnly="false">
      <xsd:simpleType>
        <xsd:restriction base="dms:Text"/>
      </xsd:simpleType>
    </xsd:element>
    <xsd:element name="NLLModifiedBy" ma:index="28" nillable="true" ma:displayName="Upprättad av" ma:hidden="true" ma:internalName="NLLModifiedBy">
      <xsd:simpleType>
        <xsd:restriction base="dms:Text"/>
      </xsd:simpleType>
    </xsd:element>
    <xsd:element name="NLLDocumentIDValue" ma:index="29" nillable="true" ma:displayName="Dokument-Id Värde" ma:hidden="true" ma:internalName="NLLDocumentIDValue">
      <xsd:simpleType>
        <xsd:restriction base="dms:Text"/>
      </xsd:simpleType>
    </xsd:element>
    <xsd:element name="VersionComment" ma:index="30" nillable="true" ma:displayName="Versionskommentar" ma:hidden="true" ma:internalName="VersionComment" ma:readOnly="false">
      <xsd:simpleType>
        <xsd:restriction base="dms:Text"/>
      </xsd:simpleType>
    </xsd:element>
    <xsd:element name="NLLApprovedBy" ma:index="31" nillable="true" ma:displayName="Godkänd av" ma:hidden="true" ma:list="UserInfo" ma:internalName="NLLApprov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LLApprovalDate" ma:index="32" nillable="true" ma:displayName="Godkänt datum" ma:format="DateOnly" ma:hidden="true" ma:internalName="NLLApprovalDate">
      <xsd:simpleType>
        <xsd:restriction base="dms:DateTime"/>
      </xsd:simpleType>
    </xsd:element>
    <xsd:element name="SpecialtyTaxHTField0" ma:index="34" nillable="true" ma:taxonomy="true" ma:internalName="SpecialtyTaxHTField0" ma:taxonomyFieldName="Specialty" ma:displayName="Specialitet" ma:fieldId="{f575068b-f091-4d6d-9993-6dcb4b6551d1}" ma:taxonomyMulti="true" ma:sspId="39d54842-4abd-4019-b0bf-19e71d696155" ma:termSetId="46d960f3-1586-497e-bb68-cacd87cb21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ferencesTaxHTField0" ma:index="36" nillable="true" ma:taxonomy="true" ma:internalName="ReferencesTaxHTField0" ma:taxonomyFieldName="References" ma:displayName="Författning" ma:fieldId="{4405e06e-776e-4c1b-aa59-5b1ac80ef78b}" ma:taxonomyMulti="true" ma:sspId="39d54842-4abd-4019-b0bf-19e71d696155" ma:termSetId="ebfc0c2d-37a4-470b-8200-ed4701541f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PTCProcessLeader" ma:index="37" nillable="true" ma:displayName="Processledare" ma:hidden="true" ma:list="UserInfo" ma:internalName="NLLPTCProcessLead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LLPTCVISEditor" ma:index="38" nillable="true" ma:displayName="VIS-Redaktör" ma:hidden="true" ma:list="UserInfo" ma:internalName="NLLPTCVIS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LLPTCProcessTeam" ma:index="39" nillable="true" ma:displayName="Processteamsmedlemmar" ma:hidden="true" ma:list="UserInfo" ma:internalName="NLLPTCProcessTeam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CD10CodeTaxHTField0" ma:index="41" ma:taxonomy="true" ma:internalName="ICD10CodeTaxHTField0" ma:taxonomyFieldName="ICD10Code" ma:displayName="ICD10" ma:readOnly="false" ma:fieldId="{6cc65a19-8427-4cee-beb0-5e0b8bce3f00}" ma:taxonomyMulti="true" ma:sspId="39d54842-4abd-4019-b0bf-19e71d696155" ma:termSetId="5c4084e1-8eac-47c2-b01e-10c71b8fd48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Exempt" ma:index="42" nillable="true" ma:displayName="Undanta från princip" ma:hidden="true" ma:internalName="_dlc_Exempt" ma:readOnly="true">
      <xsd:simpleType>
        <xsd:restriction base="dms:Unknown"/>
      </xsd:simpleType>
    </xsd:element>
    <xsd:element name="_dlc_ExpireDateSaved" ma:index="43" nillable="true" ma:displayName="Originalförfallodag" ma:hidden="true" ma:internalName="_dlc_ExpireDateSaved" ma:readOnly="true">
      <xsd:simpleType>
        <xsd:restriction base="dms:DateTime"/>
      </xsd:simpleType>
    </xsd:element>
    <xsd:element name="_dlc_ExpireDate" ma:index="44" nillable="true" ma:displayName="Förfallodatum" ma:description="" ma:hidden="true" ma:indexed="true" ma:internalName="_dlc_ExpireDate" ma:readOnly="true">
      <xsd:simpleType>
        <xsd:restriction base="dms:DateTime"/>
      </xsd:simpleType>
    </xsd:element>
    <xsd:element name="NLLApprovedByQuickPart" ma:index="45" nillable="true" ma:displayName="GodkändAvQuickPart" ma:hidden="true" ma:internalName="NLLApprovedByQuickPart">
      <xsd:simpleType>
        <xsd:restriction base="dms:Text"/>
      </xsd:simpleType>
    </xsd:element>
    <xsd:element name="NLLPublishDate" ma:index="47" nillable="true" ma:displayName="Publiceringsdatum" ma:format="DateOnly" ma:hidden="true" ma:internalName="NLLPublishDate">
      <xsd:simpleType>
        <xsd:restriction base="dms:DateTime"/>
      </xsd:simpleType>
    </xsd:element>
    <xsd:element name="NLLInformationCollectionTaxHTField0" ma:index="48" nillable="true" ma:taxonomy="true" ma:internalName="NLLInformationCollectionTaxHTField0" ma:taxonomyFieldName="NLLInformationCollection" ma:displayName="Informationssamling" ma:fieldId="{5965f86f-d738-4017-88d8-24d6ef34a791}" ma:taxonomyMulti="true" ma:sspId="39d54842-4abd-4019-b0bf-19e71d696155" ma:termSetId="60e00f7a-77a4-4c71-b63e-bae2eb97b3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ProducerPlaceTaxHTField0" ma:index="52" nillable="true" ma:taxonomy="true" ma:internalName="NLLProducerPlaceTaxHTField0" ma:taxonomyFieldName="NLLProducerPlace" ma:displayName="Producentplats" ma:fieldId="{e174ebea-294d-44bc-9c09-0f97f1197811}" ma:sspId="39d54842-4abd-4019-b0bf-19e71d696155" ma:termSetId="45f1cc5b-3028-4a82-8c90-ecfb5e2e86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DecisionLevelManagedTaxHTField0" ma:index="54" ma:taxonomy="true" ma:internalName="NLLDecisionLevelManagedTaxHTField0" ma:taxonomyFieldName="NLLDecisionLevelManaged" ma:displayName="Beslutsnivå" ma:fieldId="{15d429b5-f51f-4c9d-be4d-3ea190831a97}" ma:sspId="39d54842-4abd-4019-b0bf-19e71d696155" ma:termSetId="246d0b6f-ef4c-42c4-891f-ef5fcecee21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PublishDateQuickpart" ma:index="55" nillable="true" ma:displayName="Publiceringsdatum Quickpart" ma:hidden="true" ma:internalName="NLLPublishDateQuickpart">
      <xsd:simpleType>
        <xsd:restriction base="dms:Text"/>
      </xsd:simpleType>
    </xsd:element>
    <xsd:element name="NLLLockWorkflows" ma:index="56" nillable="true" ma:displayName="ArbetsflödeKörs" ma:default="0" ma:hidden="true" ma:internalName="NLLLockWorkflows">
      <xsd:simpleType>
        <xsd:restriction base="dms:Boolean"/>
      </xsd:simpleType>
    </xsd:element>
    <xsd:element name="NLLPublished" ma:index="57" nillable="true" ma:displayName="Publicerad" ma:hidden="true" ma:internalName="NLLPublishe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8f903-5fa4-4c78-8662-0a0265e1cd5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Spara ID" ma:description="Behåll ID vid tillägg." ma:hidden="true" ma:internalName="_dlc_DocIdPersistId" ma:readOnly="true">
      <xsd:simpleType>
        <xsd:restriction base="dms:Boolean"/>
      </xsd:simpleType>
    </xsd:element>
    <xsd:element name="TaxKeywordTaxHTField" ma:index="15" nillable="true" ma:taxonomy="true" ma:internalName="TaxKeywordTaxHTField" ma:taxonomyFieldName="TaxKeyword" ma:displayName="NLL-Nyckelord" ma:fieldId="{23f27201-bee3-471e-b2e7-b64fd8b7ca38}" ma:taxonomyMulti="true" ma:sspId="39d54842-4abd-4019-b0bf-19e71d69615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49" nillable="true" ma:displayName="Global taxonomikolumn" ma:description="" ma:hidden="true" ma:list="{92970cd1-3534-4185-9c8e-bb5f2b75db0a}" ma:internalName="TaxCatchAll" ma:showField="CatchAllData" ma:web="af8646bb-a555-4a76-b609-b6002e1308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50" nillable="true" ma:displayName="Global taxonomikolumn1" ma:description="" ma:hidden="true" ma:list="{92970cd1-3534-4185-9c8e-bb5f2b75db0a}" ma:internalName="TaxCatchAllLabel" ma:readOnly="true" ma:showField="CatchAllDataLabel" ma:web="af8646bb-a555-4a76-b609-b6002e1308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DAA208-F83D-4277-B5A6-6B25AD92C74A}"/>
</file>

<file path=customXml/itemProps2.xml><?xml version="1.0" encoding="utf-8"?>
<ds:datastoreItem xmlns:ds="http://schemas.openxmlformats.org/officeDocument/2006/customXml" ds:itemID="{4B0B4863-D4EB-4725-A816-4CF0DB8B68F8}"/>
</file>

<file path=customXml/itemProps3.xml><?xml version="1.0" encoding="utf-8"?>
<ds:datastoreItem xmlns:ds="http://schemas.openxmlformats.org/officeDocument/2006/customXml" ds:itemID="{F5B94EF1-1E31-4499-B6FD-03DCE148EBB7}"/>
</file>

<file path=customXml/itemProps4.xml><?xml version="1.0" encoding="utf-8"?>
<ds:datastoreItem xmlns:ds="http://schemas.openxmlformats.org/officeDocument/2006/customXml" ds:itemID="{5C6CEC63-3AA9-4B07-A036-4EAC8ECFFC6B}">
  <ds:schemaRefs>
    <ds:schemaRef ds:uri="http://schemas.microsoft.com/office/2006/documentManagement/types"/>
    <ds:schemaRef ds:uri="b7b99ed6-f016-44be-a1bc-e573c6da0a89"/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2F5F6763-98F0-40D9-950F-ECB6D10415BC}"/>
</file>

<file path=docProps/app.xml><?xml version="1.0" encoding="utf-8"?>
<Properties xmlns="http://schemas.openxmlformats.org/officeDocument/2006/extended-properties" xmlns:vt="http://schemas.openxmlformats.org/officeDocument/2006/docPropsVTypes">
  <Template>Region Norrbotten_vit</Template>
  <TotalTime>1506</TotalTime>
  <Words>1491</Words>
  <Application>Microsoft Office PowerPoint</Application>
  <PresentationFormat>Bildspel på skärmen (16:9)</PresentationFormat>
  <Paragraphs>201</Paragraphs>
  <Slides>26</Slides>
  <Notes>23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26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Region Norrbotten_vit</vt:lpstr>
      <vt:lpstr>Office-tema</vt:lpstr>
      <vt:lpstr>7_Office-tema</vt:lpstr>
      <vt:lpstr>2_Region Norrbotten_vit</vt:lpstr>
      <vt:lpstr>2_Office-tema</vt:lpstr>
      <vt:lpstr>3_Office-tema</vt:lpstr>
      <vt:lpstr>  Influensa –  vårdhygieniska riktlinjer</vt:lpstr>
      <vt:lpstr>Influensa</vt:lpstr>
      <vt:lpstr>Symtom och Smittsamhet</vt:lpstr>
      <vt:lpstr>Smittfrihet</vt:lpstr>
      <vt:lpstr> Droppsmitta </vt:lpstr>
      <vt:lpstr>Indirekt droppkontaktsmitta</vt:lpstr>
      <vt:lpstr>Primärvård, mottagningar och slutenvård vid influensa</vt:lpstr>
      <vt:lpstr>Primärvård och mottagning vid misstänkt eller verifierad influensa </vt:lpstr>
      <vt:lpstr>Ambulanstransporter till sjukvården</vt:lpstr>
      <vt:lpstr>När patienten kommer in akut</vt:lpstr>
      <vt:lpstr>Sjukhusen vid misstänkt eller verifierad influensa </vt:lpstr>
      <vt:lpstr>Personal</vt:lpstr>
      <vt:lpstr>PowerPoint-presentation</vt:lpstr>
      <vt:lpstr>Stänkskydd mot droppsmitta </vt:lpstr>
      <vt:lpstr>Så tas munskyddet/andningsskyddet på</vt:lpstr>
      <vt:lpstr>Så tas munskyddet/andningsskyddet av</vt:lpstr>
      <vt:lpstr>Efter användning av munskydd/ andningsskydd</vt:lpstr>
      <vt:lpstr>PowerPoint-presentation</vt:lpstr>
      <vt:lpstr>Handläggning av patient</vt:lpstr>
      <vt:lpstr>Undersökning/behandling</vt:lpstr>
      <vt:lpstr>Besökare </vt:lpstr>
      <vt:lpstr>Måltider, material, tvätt och avfall </vt:lpstr>
      <vt:lpstr>Punktdesinfektion och daglig städning </vt:lpstr>
      <vt:lpstr>Slutstädning</vt:lpstr>
      <vt:lpstr>PowerPoint-presentation</vt:lpstr>
      <vt:lpstr>Tack för visat intresse!</vt:lpstr>
    </vt:vector>
  </TitlesOfParts>
  <Company>Norrbottens läns landsting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Susanne Hansson Frölander</dc:creator>
  <cp:keywords>Utbildning; influensavaccination; munskydd; Influensa; vårdhygien</cp:keywords>
  <cp:lastModifiedBy>Viktoria Kristoffersson</cp:lastModifiedBy>
  <cp:revision>471</cp:revision>
  <cp:lastPrinted>2018-10-25T08:48:28Z</cp:lastPrinted>
  <dcterms:created xsi:type="dcterms:W3CDTF">2017-08-27T20:55:14Z</dcterms:created>
  <dcterms:modified xsi:type="dcterms:W3CDTF">2022-12-20T09:41:47Z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0x010100D7963E0E5B7A40E5AEA07389401D709F008BAD709383F64329B7C6C965A1F447510101010063038395D68AE24FB11E52A1C67DFE5A</vt:lpwstr>
  </property>
  <property fmtid="{D5CDD505-2E9C-101B-9397-08002B2CF9AE}" pid="3" name="TaxKeyword">
    <vt:lpwstr>4635;#|9db58e37-37da-43ab-a23f-d285c01d435d;#15089;#|456bcef2-6ddd-4963-82e9-0da1d0a3a8c8;#14792;#|a9c0709e-53cf-41d1-b4e0-b121e91f3dc5;#15226;#|a76fe4fa-444f-4987-89b8-a95de795894b;#15230;#|7d83b3cc-a939-4be8-ab10-068fd1e39404</vt:lpwstr>
  </property>
  <property fmtid="{D5CDD505-2E9C-101B-9397-08002B2CF9AE}" pid="4" name="CareActionCodeSurgical">
    <vt:lpwstr/>
  </property>
  <property fmtid="{D5CDD505-2E9C-101B-9397-08002B2CF9AE}" pid="5" name="NLLProducerPlace">
    <vt:lpwstr>9364</vt:lpwstr>
  </property>
  <property fmtid="{D5CDD505-2E9C-101B-9397-08002B2CF9AE}" pid="6" name="NLLInformationCollection">
    <vt:lpwstr>14788;#|1f59af7a-72a4-4f0e-9c56-80f12cdfbac2</vt:lpwstr>
  </property>
  <property fmtid="{D5CDD505-2E9C-101B-9397-08002B2CF9AE}" pid="7" name="NLLProjectDescription">
    <vt:lpwstr/>
  </property>
  <property fmtid="{D5CDD505-2E9C-101B-9397-08002B2CF9AE}" pid="8" name="PsychiatricCodeTaxHTField0">
    <vt:lpwstr/>
  </property>
  <property fmtid="{D5CDD505-2E9C-101B-9397-08002B2CF9AE}" pid="9" name="NLLStakeholder">
    <vt:lpwstr>9779;#|2ac66d7d-7456-4491-b0c4-3e1d538f92db</vt:lpwstr>
  </property>
  <property fmtid="{D5CDD505-2E9C-101B-9397-08002B2CF9AE}" pid="10" name="TLVCodeDiagnosisTaxHTField0">
    <vt:lpwstr/>
  </property>
  <property fmtid="{D5CDD505-2E9C-101B-9397-08002B2CF9AE}" pid="11" name="NPUCode">
    <vt:lpwstr/>
  </property>
  <property fmtid="{D5CDD505-2E9C-101B-9397-08002B2CF9AE}" pid="12" name="NLLClosureDate">
    <vt:lpwstr/>
  </property>
  <property fmtid="{D5CDD505-2E9C-101B-9397-08002B2CF9AE}" pid="13" name="NLLProducerplaceID">
    <vt:lpwstr/>
  </property>
  <property fmtid="{D5CDD505-2E9C-101B-9397-08002B2CF9AE}" pid="14" name="NLLPublishedTemplate">
    <vt:lpwstr/>
  </property>
  <property fmtid="{D5CDD505-2E9C-101B-9397-08002B2CF9AE}" pid="15" name="NLLWFComment">
    <vt:lpwstr/>
  </property>
  <property fmtid="{D5CDD505-2E9C-101B-9397-08002B2CF9AE}" pid="16" name="NLLPTCName">
    <vt:lpwstr/>
  </property>
  <property fmtid="{D5CDD505-2E9C-101B-9397-08002B2CF9AE}" pid="17" name="CareActionCodeNonSurgical">
    <vt:lpwstr/>
  </property>
  <property fmtid="{D5CDD505-2E9C-101B-9397-08002B2CF9AE}" pid="18" name="AnalysisNameTaxHTField0">
    <vt:lpwstr/>
  </property>
  <property fmtid="{D5CDD505-2E9C-101B-9397-08002B2CF9AE}" pid="19" name="Specialty">
    <vt:lpwstr/>
  </property>
  <property fmtid="{D5CDD505-2E9C-101B-9397-08002B2CF9AE}" pid="20" name="NLLMtptCode">
    <vt:lpwstr/>
  </property>
  <property fmtid="{D5CDD505-2E9C-101B-9397-08002B2CF9AE}" pid="21" name="NLLProjectUrl">
    <vt:lpwstr/>
  </property>
  <property fmtid="{D5CDD505-2E9C-101B-9397-08002B2CF9AE}" pid="22" name="ICD10Code">
    <vt:lpwstr>15182;#|bbc0944b-3352-44e4-9c8b-18b2f381013a</vt:lpwstr>
  </property>
  <property fmtid="{D5CDD505-2E9C-101B-9397-08002B2CF9AE}" pid="23" name="NLLProjectStatus">
    <vt:lpwstr/>
  </property>
  <property fmtid="{D5CDD505-2E9C-101B-9397-08002B2CF9AE}" pid="24" name="NLLSteeringGroup">
    <vt:lpwstr/>
  </property>
  <property fmtid="{D5CDD505-2E9C-101B-9397-08002B2CF9AE}" pid="25" name="NLLMeetingTypeTaxHTField0">
    <vt:lpwstr/>
  </property>
  <property fmtid="{D5CDD505-2E9C-101B-9397-08002B2CF9AE}" pid="26" name="NLLTemplateStatus">
    <vt:lpwstr/>
  </property>
  <property fmtid="{D5CDD505-2E9C-101B-9397-08002B2CF9AE}" pid="27" name="CareActionCodeSurgicalTaxHTField0">
    <vt:lpwstr/>
  </property>
  <property fmtid="{D5CDD505-2E9C-101B-9397-08002B2CF9AE}" pid="28" name="PharmaceuticalCodeTaxHTField0">
    <vt:lpwstr/>
  </property>
  <property fmtid="{D5CDD505-2E9C-101B-9397-08002B2CF9AE}" pid="29" name="Granska dokument(1)">
    <vt:lpwstr>, </vt:lpwstr>
  </property>
  <property fmtid="{D5CDD505-2E9C-101B-9397-08002B2CF9AE}" pid="30" name="NLLProjectLeader">
    <vt:lpwstr/>
  </property>
  <property fmtid="{D5CDD505-2E9C-101B-9397-08002B2CF9AE}" pid="31" name="NLLDefaultTemplate">
    <vt:lpwstr/>
  </property>
  <property fmtid="{D5CDD505-2E9C-101B-9397-08002B2CF9AE}" pid="32" name="NLLProjectVisitor">
    <vt:lpwstr/>
  </property>
  <property fmtid="{D5CDD505-2E9C-101B-9397-08002B2CF9AE}" pid="33" name="NLLDecisionLevelManaged">
    <vt:lpwstr>10460</vt:lpwstr>
  </property>
  <property fmtid="{D5CDD505-2E9C-101B-9397-08002B2CF9AE}" pid="34" name="CompulsoryAction">
    <vt:lpwstr/>
  </property>
  <property fmtid="{D5CDD505-2E9C-101B-9397-08002B2CF9AE}" pid="35" name="Godkänn dokument">
    <vt:lpwstr>, </vt:lpwstr>
  </property>
  <property fmtid="{D5CDD505-2E9C-101B-9397-08002B2CF9AE}" pid="36" name="NLLProjectOwner">
    <vt:lpwstr/>
  </property>
  <property fmtid="{D5CDD505-2E9C-101B-9397-08002B2CF9AE}" pid="37" name="NLLEstablishedByQuickpart">
    <vt:lpwstr/>
  </property>
  <property fmtid="{D5CDD505-2E9C-101B-9397-08002B2CF9AE}" pid="38" name="NPUCodeTaxHTField0">
    <vt:lpwstr/>
  </property>
  <property fmtid="{D5CDD505-2E9C-101B-9397-08002B2CF9AE}" pid="39" name="NLLTemplateFolderDescription">
    <vt:lpwstr/>
  </property>
  <property fmtid="{D5CDD505-2E9C-101B-9397-08002B2CF9AE}" pid="40" name="TLVCodeAction">
    <vt:lpwstr/>
  </property>
  <property fmtid="{D5CDD505-2E9C-101B-9397-08002B2CF9AE}" pid="41" name="RadiologicalCode">
    <vt:lpwstr/>
  </property>
  <property fmtid="{D5CDD505-2E9C-101B-9397-08002B2CF9AE}" pid="42" name="References">
    <vt:lpwstr>15181;#|8f3c3cc6-790c-4289-a789-5a99bf910b22;#14874;#|81e18f97-e162-474b-9472-193427b0fd49</vt:lpwstr>
  </property>
  <property fmtid="{D5CDD505-2E9C-101B-9397-08002B2CF9AE}" pid="43" name="prdProcess">
    <vt:lpwstr>6736;#|e41f11ce-04fc-4262-90fc-8bf38d85327e;#13681;#|78cd0c17-d1ec-4281-a7d7-8a722ccab69a</vt:lpwstr>
  </property>
  <property fmtid="{D5CDD505-2E9C-101B-9397-08002B2CF9AE}" pid="44" name="NLLProjectOrderStatus">
    <vt:lpwstr/>
  </property>
  <property fmtid="{D5CDD505-2E9C-101B-9397-08002B2CF9AE}" pid="45" name="NLLReferenceGroup">
    <vt:lpwstr/>
  </property>
  <property fmtid="{D5CDD505-2E9C-101B-9397-08002B2CF9AE}" pid="46" name="TLVCodeDiagnosis">
    <vt:lpwstr/>
  </property>
  <property fmtid="{D5CDD505-2E9C-101B-9397-08002B2CF9AE}" pid="47" name="PharmaceuticalCode">
    <vt:lpwstr/>
  </property>
  <property fmtid="{D5CDD505-2E9C-101B-9397-08002B2CF9AE}" pid="48" name="NLLInitiationDate">
    <vt:lpwstr/>
  </property>
  <property fmtid="{D5CDD505-2E9C-101B-9397-08002B2CF9AE}" pid="49" name="Producera dokument(1)">
    <vt:lpwstr>, </vt:lpwstr>
  </property>
  <property fmtid="{D5CDD505-2E9C-101B-9397-08002B2CF9AE}" pid="50" name="NLLWindingUpDate">
    <vt:lpwstr/>
  </property>
  <property fmtid="{D5CDD505-2E9C-101B-9397-08002B2CF9AE}" pid="51" name="TLVCodeActionTaxHTField0">
    <vt:lpwstr/>
  </property>
  <property fmtid="{D5CDD505-2E9C-101B-9397-08002B2CF9AE}" pid="52" name="NLLProjectNr">
    <vt:lpwstr/>
  </property>
  <property fmtid="{D5CDD505-2E9C-101B-9397-08002B2CF9AE}" pid="53" name="NLLProjectTypeTaxHTField0">
    <vt:lpwstr/>
  </property>
  <property fmtid="{D5CDD505-2E9C-101B-9397-08002B2CF9AE}" pid="54" name="RadiologicalCodeTaxHTField0">
    <vt:lpwstr/>
  </property>
  <property fmtid="{D5CDD505-2E9C-101B-9397-08002B2CF9AE}" pid="55" name="NLLImplementationDate">
    <vt:lpwstr/>
  </property>
  <property fmtid="{D5CDD505-2E9C-101B-9397-08002B2CF9AE}" pid="56" name="PsychiatricCode">
    <vt:lpwstr/>
  </property>
  <property fmtid="{D5CDD505-2E9C-101B-9397-08002B2CF9AE}" pid="57" name="Utökad granskning(1)">
    <vt:lpwstr>, </vt:lpwstr>
  </property>
  <property fmtid="{D5CDD505-2E9C-101B-9397-08002B2CF9AE}" pid="58" name="NLLProjectType">
    <vt:lpwstr/>
  </property>
  <property fmtid="{D5CDD505-2E9C-101B-9397-08002B2CF9AE}" pid="59" name="AnalysisName">
    <vt:lpwstr/>
  </property>
  <property fmtid="{D5CDD505-2E9C-101B-9397-08002B2CF9AE}" pid="60" name="NLLMtptCodeTaxHTField0">
    <vt:lpwstr/>
  </property>
  <property fmtid="{D5CDD505-2E9C-101B-9397-08002B2CF9AE}" pid="61" name="NLLLatestProjectTrackingDate">
    <vt:lpwstr/>
  </property>
  <property fmtid="{D5CDD505-2E9C-101B-9397-08002B2CF9AE}" pid="62" name="NLLDocumentType">
    <vt:lpwstr>6937</vt:lpwstr>
  </property>
  <property fmtid="{D5CDD505-2E9C-101B-9397-08002B2CF9AE}" pid="63" name="NLLProjectTypeText">
    <vt:lpwstr/>
  </property>
  <property fmtid="{D5CDD505-2E9C-101B-9397-08002B2CF9AE}" pid="64" name="NLLEstablishingDate">
    <vt:lpwstr/>
  </property>
  <property fmtid="{D5CDD505-2E9C-101B-9397-08002B2CF9AE}" pid="65" name="NLLProjectMember">
    <vt:lpwstr/>
  </property>
  <property fmtid="{D5CDD505-2E9C-101B-9397-08002B2CF9AE}" pid="66" name="CareActionCodeNonSurgicalTaxHTField0">
    <vt:lpwstr/>
  </property>
  <property fmtid="{D5CDD505-2E9C-101B-9397-08002B2CF9AE}" pid="67" name="NLLEstablishedBy">
    <vt:lpwstr/>
  </property>
  <property fmtid="{D5CDD505-2E9C-101B-9397-08002B2CF9AE}" pid="68" name="CompulsoryActionTaxHTField0">
    <vt:lpwstr/>
  </property>
  <property fmtid="{D5CDD505-2E9C-101B-9397-08002B2CF9AE}" pid="69" name="NLLMeetingType">
    <vt:lpwstr/>
  </property>
  <property fmtid="{D5CDD505-2E9C-101B-9397-08002B2CF9AE}" pid="70" name="NLLProjectName">
    <vt:lpwstr/>
  </property>
  <property fmtid="{D5CDD505-2E9C-101B-9397-08002B2CF9AE}" pid="71" name="_dlc_policyId">
    <vt:lpwstr>0x010100D7963E0E5B7A40E5AEA07389401D709F008BAD709383F64329B7C6C965A1F44751|79996835</vt:lpwstr>
  </property>
  <property fmtid="{D5CDD505-2E9C-101B-9397-08002B2CF9AE}" pid="72" name="ItemRetentionFormula">
    <vt:lpwstr>&lt;formula id="Microsoft.Office.RecordsManagement.PolicyFeatures.Expiration.Formula.BuiltIn"&gt;&lt;number&gt;1&lt;/number&gt;&lt;property&gt;NLLThinningTime&lt;/property&gt;&lt;propertyid&gt;2793489f-7251-475b-a975-480031914936&lt;/propertyid&gt;&lt;period&gt;months&lt;/period&gt;&lt;/formula&gt;</vt:lpwstr>
  </property>
  <property fmtid="{D5CDD505-2E9C-101B-9397-08002B2CF9AE}" pid="73" name="_dlc_DocIdItemGuid">
    <vt:lpwstr>e6eb8528-0b61-4acf-a893-a11cf2d3eb78</vt:lpwstr>
  </property>
  <property fmtid="{D5CDD505-2E9C-101B-9397-08002B2CF9AE}" pid="74" name="_dlc_LastRun">
    <vt:lpwstr>10/29/2022 23:15:16</vt:lpwstr>
  </property>
  <property fmtid="{D5CDD505-2E9C-101B-9397-08002B2CF9AE}" pid="75" name="_dlc_ItemStageId">
    <vt:lpwstr/>
  </property>
  <property fmtid="{D5CDD505-2E9C-101B-9397-08002B2CF9AE}" pid="78" name="_dlc_ExpireDate">
    <vt:filetime>2024-12-09T23:00:00Z</vt:filetime>
  </property>
  <property fmtid="{D5CDD505-2E9C-101B-9397-08002B2CF9AE}" pid="80" name="Processteam">
    <vt:lpwstr>613</vt:lpwstr>
  </property>
  <property fmtid="{D5CDD505-2E9C-101B-9397-08002B2CF9AE}" pid="81" name="NLLDecisionLevelGoverning">
    <vt:lpwstr>Verksamheten|5bf8bf89-d192-488c-9c8f-5432abb5fd72</vt:lpwstr>
  </property>
  <property fmtid="{D5CDD505-2E9C-101B-9397-08002B2CF9AE}" pid="82" name="NLLDecisionLevel">
    <vt:lpwstr>Verksamheten|5bf8bf89-d192-488c-9c8f-5432abb5fd72</vt:lpwstr>
  </property>
  <property fmtid="{D5CDD505-2E9C-101B-9397-08002B2CF9AE}" pid="84" name="Version0">
    <vt:lpwstr>4.0</vt:lpwstr>
  </property>
  <property fmtid="{D5CDD505-2E9C-101B-9397-08002B2CF9AE}" pid="85" name="Order">
    <vt:r8>1648500</vt:r8>
  </property>
  <property fmtid="{D5CDD505-2E9C-101B-9397-08002B2CF9AE}" pid="86" name="xd_ProgID">
    <vt:lpwstr/>
  </property>
  <property fmtid="{D5CDD505-2E9C-101B-9397-08002B2CF9AE}" pid="87" name="_SourceUrl">
    <vt:lpwstr/>
  </property>
  <property fmtid="{D5CDD505-2E9C-101B-9397-08002B2CF9AE}" pid="88" name="_SharedFileIndex">
    <vt:lpwstr/>
  </property>
  <property fmtid="{D5CDD505-2E9C-101B-9397-08002B2CF9AE}" pid="89" name="TemplateUrl">
    <vt:lpwstr/>
  </property>
  <property fmtid="{D5CDD505-2E9C-101B-9397-08002B2CF9AE}" pid="91" name="NLLFactOwner">
    <vt:lpwstr/>
  </property>
  <property fmtid="{D5CDD505-2E9C-101B-9397-08002B2CF9AE}" pid="92" name="NLLFactOwnerText">
    <vt:lpwstr/>
  </property>
  <property fmtid="{D5CDD505-2E9C-101B-9397-08002B2CF9AE}" pid="93" name="xd_Signature">
    <vt:bool>false</vt:bool>
  </property>
</Properties>
</file>